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81" r:id="rId3"/>
  </p:sldMasterIdLst>
  <p:notesMasterIdLst>
    <p:notesMasterId r:id="rId38"/>
  </p:notesMasterIdLst>
  <p:sldIdLst>
    <p:sldId id="256" r:id="rId4"/>
    <p:sldId id="261" r:id="rId5"/>
    <p:sldId id="257" r:id="rId6"/>
    <p:sldId id="262" r:id="rId7"/>
    <p:sldId id="1931" r:id="rId8"/>
    <p:sldId id="436" r:id="rId9"/>
    <p:sldId id="1927" r:id="rId10"/>
    <p:sldId id="1928" r:id="rId11"/>
    <p:sldId id="1933" r:id="rId12"/>
    <p:sldId id="1934" r:id="rId13"/>
    <p:sldId id="1935" r:id="rId14"/>
    <p:sldId id="1930" r:id="rId15"/>
    <p:sldId id="1926" r:id="rId16"/>
    <p:sldId id="1929" r:id="rId17"/>
    <p:sldId id="260" r:id="rId18"/>
    <p:sldId id="258" r:id="rId19"/>
    <p:sldId id="267" r:id="rId20"/>
    <p:sldId id="268" r:id="rId21"/>
    <p:sldId id="269" r:id="rId22"/>
    <p:sldId id="264" r:id="rId23"/>
    <p:sldId id="1922" r:id="rId24"/>
    <p:sldId id="1932" r:id="rId25"/>
    <p:sldId id="1919" r:id="rId26"/>
    <p:sldId id="371" r:id="rId27"/>
    <p:sldId id="1923" r:id="rId28"/>
    <p:sldId id="1924" r:id="rId29"/>
    <p:sldId id="1925" r:id="rId30"/>
    <p:sldId id="263" r:id="rId31"/>
    <p:sldId id="270" r:id="rId32"/>
    <p:sldId id="271" r:id="rId33"/>
    <p:sldId id="1936" r:id="rId34"/>
    <p:sldId id="1938" r:id="rId35"/>
    <p:sldId id="1937" r:id="rId36"/>
    <p:sldId id="25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4718"/>
  </p:normalViewPr>
  <p:slideViewPr>
    <p:cSldViewPr snapToGrid="0" snapToObjects="1">
      <p:cViewPr varScale="1">
        <p:scale>
          <a:sx n="94" d="100"/>
          <a:sy n="94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A4ED8-1B0B-9542-9BCC-C4BEA71F986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08A56-7517-B642-863D-8D5171B91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9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donkey+car&amp;source=lnms&amp;tbm=isch&amp;sa=X&amp;ved=0ahUKEwi45-TSrebhAhUQKKwKHcDOCPQQ_AUIDigB&amp;biw=1680&amp;bih=899#imgrc=_gn_fmtYlF3_cM: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earch/photos/volunteer?utm_source=unsplash&amp;utm_medium=referral&amp;utm_content=creditCopyText" TargetMode="External"/><Relationship Id="rId3" Type="http://schemas.openxmlformats.org/officeDocument/2006/relationships/hyperlink" Target="https://unsplash.com/photos/R_jYS09sBMU?utm_source=unsplash&amp;utm_medium=referral&amp;utm_content=creditCopyText" TargetMode="External"/><Relationship Id="rId7" Type="http://schemas.openxmlformats.org/officeDocument/2006/relationships/hyperlink" Target="https://unsplash.com/photos/lbLgFFlADrY?utm_source=unsplash&amp;utm_medium=referral&amp;utm_content=creditCopyTex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earch/photos/community?utm_source=unsplash&amp;utm_medium=referral&amp;utm_content=creditCopyText" TargetMode="External"/><Relationship Id="rId5" Type="http://schemas.openxmlformats.org/officeDocument/2006/relationships/hyperlink" Target="https://unsplash.com/photos/zgdhwK1UT3U?utm_source=unsplash&amp;utm_medium=referral&amp;utm_content=creditCopyText" TargetMode="External"/><Relationship Id="rId4" Type="http://schemas.openxmlformats.org/officeDocument/2006/relationships/hyperlink" Target="https://unsplash.com/search/photos/help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87a49329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87a49329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828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833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45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39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1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87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https://www.google.com/search?q=donkey+car&amp;source=lnms&amp;tbm=isch&amp;sa=X&amp;ved=0ahUKEwi45-TSrebhAhUQKKwKHcDOCPQQ_AUIDigB&amp;biw=1680&amp;bih=899#imgrc=_gn_fmtYlF3_cM: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i&amp;source</a:t>
            </a:r>
            <a:r>
              <a:rPr lang="en-US" dirty="0"/>
              <a:t>=</a:t>
            </a:r>
            <a:r>
              <a:rPr lang="en-US" dirty="0" err="1"/>
              <a:t>images&amp;cd</a:t>
            </a:r>
            <a:r>
              <a:rPr lang="en-US" dirty="0"/>
              <a:t>=&amp;cad=</a:t>
            </a:r>
            <a:r>
              <a:rPr lang="en-US" dirty="0" err="1"/>
              <a:t>rja&amp;uact</a:t>
            </a:r>
            <a:r>
              <a:rPr lang="en-US" dirty="0"/>
              <a:t>=8&amp;ved=2ahUKEwiur8XasObhAhUMWqwKHeOCCFIQjhx6BAgBEAM&amp;url=https%3A%2F%2Fdocs.aws.amazon.com%2Fdeepracer%2Flatest%2Fdeveloperguide%2Fdeepracer-build-your-track.html&amp;psig=AOvVaw1ZzwYv54ZlfFvEnF_b0j7i&amp;ust=1556114584860504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78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3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Mimi Thian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tribesh kayastha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Perry Grone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Unsplash</a:t>
            </a:r>
            <a:endParaRPr lang="en-US" dirty="0"/>
          </a:p>
          <a:p>
            <a:pPr marL="0" marR="0" lvl="0" indent="0" algn="l" defTabSz="912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62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692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DA26-B041-8545-AFE5-618D465A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6342D-4F87-944D-BF9E-7AAD9F8CC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4B9B-71FC-0F4E-A868-215DA6FB5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66D0-920F-4549-87EC-22A5F6A6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D5B25-9635-0B4C-B938-D4ABDB53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5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C8E8-91F5-A740-8DBA-7FAE569D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47D7A-C8E4-9A4D-8562-298954055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40EDB-8383-AB43-8C3E-C6EAA3AD2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10B1C-D06B-5E47-8E55-17C2F68F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11B6F-050D-C54E-BF1F-967AA1A33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6AF7C-12F2-0541-A59B-6B53DF2E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4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1F4A-E0E7-B046-8433-A860BDFB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273E1-029E-A241-8B05-E81C62535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9783C-8228-144D-90A2-EBACED0E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BF0A3-D068-184A-A42D-5EB7AE5A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D848A-604F-6E44-886D-7E72BD34F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6E674-BE56-0745-A747-45ABF49B6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C9CC6-FF8F-5B4D-BDEF-2CFE31B2F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41B0E-EE53-874D-9BC8-2C36E398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36230-20AA-344A-B4F9-511A4B3D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AA495-E887-954E-B2DF-B772C4B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B12D-92C4-3B43-B1D8-9965D43BF638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56676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2" y="1825627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D675-8AEE-7245-8AB1-47FD8DA802EC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2" y="1118284"/>
            <a:ext cx="11315700" cy="49212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274189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1423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58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ginner" type="title">
  <p:cSld name="Beginn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4" y="0"/>
            <a:ext cx="6108568" cy="6858000"/>
          </a:xfrm>
          <a:prstGeom prst="roundRect">
            <a:avLst>
              <a:gd name="adj" fmla="val 571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108572" y="0"/>
            <a:ext cx="6083432" cy="6858000"/>
          </a:xfrm>
          <a:prstGeom prst="roundRect">
            <a:avLst>
              <a:gd name="adj" fmla="val 571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245102" y="235671"/>
            <a:ext cx="5618375" cy="6410228"/>
          </a:xfrm>
          <a:prstGeom prst="roundRect">
            <a:avLst>
              <a:gd name="adj" fmla="val 571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6341105" y="273377"/>
            <a:ext cx="5618375" cy="6410228"/>
          </a:xfrm>
          <a:prstGeom prst="roundRect">
            <a:avLst>
              <a:gd name="adj" fmla="val 571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657131" y="369333"/>
            <a:ext cx="4829272" cy="42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657131" y="4034680"/>
            <a:ext cx="4829272" cy="214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1476121" y="-3622"/>
            <a:ext cx="30598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Racer League: Starting Concept</a:t>
            </a:r>
            <a:endParaRPr sz="1800"/>
          </a:p>
        </p:txBody>
      </p:sp>
      <p:sp>
        <p:nvSpPr>
          <p:cNvPr id="28" name="Google Shape;28;p3"/>
          <p:cNvSpPr txBox="1"/>
          <p:nvPr/>
        </p:nvSpPr>
        <p:spPr>
          <a:xfrm>
            <a:off x="7572120" y="1"/>
            <a:ext cx="31182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Racer League: Starting Concept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87078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mediate">
  <p:cSld name="Intermedia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4" y="0"/>
            <a:ext cx="6108568" cy="6858000"/>
          </a:xfrm>
          <a:prstGeom prst="roundRect">
            <a:avLst>
              <a:gd name="adj" fmla="val 571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6108572" y="0"/>
            <a:ext cx="6083432" cy="6858000"/>
          </a:xfrm>
          <a:prstGeom prst="roundRect">
            <a:avLst>
              <a:gd name="adj" fmla="val 571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245102" y="235671"/>
            <a:ext cx="5618375" cy="6410228"/>
          </a:xfrm>
          <a:prstGeom prst="roundRect">
            <a:avLst>
              <a:gd name="adj" fmla="val 571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sz="1800"/>
          </a:p>
        </p:txBody>
      </p:sp>
      <p:sp>
        <p:nvSpPr>
          <p:cNvPr id="33" name="Google Shape;33;p4"/>
          <p:cNvSpPr/>
          <p:nvPr/>
        </p:nvSpPr>
        <p:spPr>
          <a:xfrm>
            <a:off x="6341105" y="273377"/>
            <a:ext cx="5618375" cy="6410228"/>
          </a:xfrm>
          <a:prstGeom prst="roundRect">
            <a:avLst>
              <a:gd name="adj" fmla="val 571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657131" y="369333"/>
            <a:ext cx="4829272" cy="42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657131" y="4034680"/>
            <a:ext cx="4829272" cy="214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1307100" y="0"/>
            <a:ext cx="3494376" cy="22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Racer League: Intermediate Concept</a:t>
            </a:r>
            <a:endParaRPr sz="1800"/>
          </a:p>
        </p:txBody>
      </p:sp>
      <p:sp>
        <p:nvSpPr>
          <p:cNvPr id="37" name="Google Shape;37;p4"/>
          <p:cNvSpPr txBox="1"/>
          <p:nvPr/>
        </p:nvSpPr>
        <p:spPr>
          <a:xfrm>
            <a:off x="7403100" y="8548"/>
            <a:ext cx="34943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Racer League: Intermediate Concept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53590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vanced">
  <p:cSld name="Advanced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4" y="0"/>
            <a:ext cx="6108568" cy="6858000"/>
          </a:xfrm>
          <a:prstGeom prst="roundRect">
            <a:avLst>
              <a:gd name="adj" fmla="val 5710"/>
            </a:avLst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6108572" y="0"/>
            <a:ext cx="6083432" cy="6858000"/>
          </a:xfrm>
          <a:prstGeom prst="roundRect">
            <a:avLst>
              <a:gd name="adj" fmla="val 5710"/>
            </a:avLst>
          </a:prstGeom>
          <a:solidFill>
            <a:schemeClr val="dk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245102" y="235671"/>
            <a:ext cx="5618375" cy="6410228"/>
          </a:xfrm>
          <a:prstGeom prst="roundRect">
            <a:avLst>
              <a:gd name="adj" fmla="val 571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 sz="1800"/>
          </a:p>
        </p:txBody>
      </p:sp>
      <p:sp>
        <p:nvSpPr>
          <p:cNvPr id="42" name="Google Shape;42;p5"/>
          <p:cNvSpPr/>
          <p:nvPr/>
        </p:nvSpPr>
        <p:spPr>
          <a:xfrm>
            <a:off x="6341105" y="273377"/>
            <a:ext cx="5618375" cy="6410228"/>
          </a:xfrm>
          <a:prstGeom prst="roundRect">
            <a:avLst>
              <a:gd name="adj" fmla="val 5710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657131" y="369333"/>
            <a:ext cx="4829272" cy="42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657131" y="4034680"/>
            <a:ext cx="4829272" cy="214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" name="Google Shape;45;p5"/>
          <p:cNvSpPr txBox="1"/>
          <p:nvPr/>
        </p:nvSpPr>
        <p:spPr>
          <a:xfrm>
            <a:off x="1133626" y="-47977"/>
            <a:ext cx="351532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Racer League: Finishing Concept</a:t>
            </a:r>
            <a:endParaRPr sz="1800"/>
          </a:p>
        </p:txBody>
      </p:sp>
      <p:sp>
        <p:nvSpPr>
          <p:cNvPr id="46" name="Google Shape;46;p5"/>
          <p:cNvSpPr txBox="1"/>
          <p:nvPr/>
        </p:nvSpPr>
        <p:spPr>
          <a:xfrm>
            <a:off x="7346247" y="1"/>
            <a:ext cx="3608083" cy="21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Racer League: Finishing Concept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26169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6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38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9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75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11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679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45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55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3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3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9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ith Tra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C2AF-1B45-3C4A-9D3A-2989EE8C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60"/>
            <a:ext cx="10515600" cy="807618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3717-C6F8-8646-88C4-E79F763B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306"/>
            <a:ext cx="10515600" cy="46876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AE7EA-76B7-2D4F-B3E7-5EB07CF4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AA02-5A61-1F41-864B-CE394DD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A3B70-0042-304C-BA6A-75B14D9C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160048-C848-FD40-911E-DB17859512B3}"/>
              </a:ext>
            </a:extLst>
          </p:cNvPr>
          <p:cNvGrpSpPr/>
          <p:nvPr userDrawn="1"/>
        </p:nvGrpSpPr>
        <p:grpSpPr>
          <a:xfrm>
            <a:off x="0" y="1090659"/>
            <a:ext cx="12192000" cy="265766"/>
            <a:chOff x="0" y="1559859"/>
            <a:chExt cx="12192000" cy="2657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E421A8-3779-F641-A0E0-A542AFC4FDA8}"/>
                </a:ext>
              </a:extLst>
            </p:cNvPr>
            <p:cNvSpPr/>
            <p:nvPr userDrawn="1"/>
          </p:nvSpPr>
          <p:spPr>
            <a:xfrm>
              <a:off x="0" y="1559859"/>
              <a:ext cx="12192000" cy="26576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2DA6C28-3591-634B-8B2E-5E2FA660DEA7}"/>
                </a:ext>
              </a:extLst>
            </p:cNvPr>
            <p:cNvCxnSpPr>
              <a:stCxn id="7" idx="1"/>
              <a:endCxn id="7" idx="3"/>
            </p:cNvCxnSpPr>
            <p:nvPr userDrawn="1"/>
          </p:nvCxnSpPr>
          <p:spPr>
            <a:xfrm>
              <a:off x="0" y="1692742"/>
              <a:ext cx="12192000" cy="0"/>
            </a:xfrm>
            <a:prstGeom prst="line">
              <a:avLst/>
            </a:prstGeom>
            <a:ln>
              <a:solidFill>
                <a:srgbClr val="FFFF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768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1147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849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396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3834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1168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170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86039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73728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192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68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0DC-E92C-DC4E-ACD9-1D336F88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81B0F-882C-6545-B9D1-7FED1DEF6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4F678-4C16-2B4C-8E3A-D93E371F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47614-1D54-2842-8BC5-A6570EB1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FA2A3-EA0D-6E4C-B571-57ADE4F4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715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476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4CF1-B79D-D64C-89CB-2DEE367C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2656B-AA45-A04B-99F1-D17224981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E7AEB-A4AA-0249-9933-80B00257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4CE76-0FC4-C14D-A414-F7875BCB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EC1EE-79BA-4640-9152-AAD3568E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F3C9F-E9C5-D346-A380-0DEAAFE7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9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FC32-2EDD-744A-B36F-5E17B7FE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7B5-5BE3-744C-9BD7-1B15E911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4DC7F-AAA1-F44C-8966-915DC566A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BFA23-BFD9-B743-9DCA-BF216B580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DA3B0-174A-1946-B902-828BB655D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8C450-C524-9848-AB6C-FACA2AF0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E03E6-D520-8B42-AC12-6A0D5251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5B410-FE64-BA4B-AACE-ECD181FA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5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AA38-4E81-7741-B639-81C6B7DA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66301-3D1C-8F47-A290-D1B873CD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CE9CF-CDBC-D648-A414-BBE45BFCE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14BB1-1368-174B-A747-A799BA0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0F593-C204-C94A-AC7C-73F8C147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27955-6102-F846-AE03-E82154FB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E9DEA-B148-9049-8CE8-146D4797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5DAA-5B5B-6C40-AE09-467BF012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A4566-4D1C-AA4E-9742-8B06F6829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619C9-138B-984E-BAAD-D592F7CDD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4EFBF-08E5-E14D-9584-628EF811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B1A16-EB41-C645-8CEA-34BA4242B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33DBE-41C8-9242-B743-1BBEF973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6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FF3C3-D332-F544-B7BA-A38BF3AC5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17E91-2B06-8E45-A374-D240E2FF1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AB039-9786-314F-B415-D10795DC2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33133-E241-2B49-840F-434D88BF7284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67964-506C-5B43-B030-F94C51B12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45396-2B88-594A-9300-D4B590B66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715F0-4CBE-5C4E-B7E1-DB020671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330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254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mccreary/coderdojo-robo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Collision-Avoidance-Robot-for-Teaching-Programming/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aceBot/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tiff"/><Relationship Id="rId5" Type="http://schemas.openxmlformats.org/officeDocument/2006/relationships/image" Target="../media/image42.png"/><Relationship Id="rId4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jpeg"/><Relationship Id="rId4" Type="http://schemas.openxmlformats.org/officeDocument/2006/relationships/image" Target="../media/image50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041FD-668B-E941-80B8-B93B334F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00" y="2204142"/>
            <a:ext cx="5654988" cy="280783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7A1E9F0-6420-9742-BB25-D37E685DB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491" y="825547"/>
            <a:ext cx="9352327" cy="1200329"/>
          </a:xfrm>
        </p:spPr>
        <p:txBody>
          <a:bodyPr wrap="square">
            <a:spAutoFit/>
          </a:bodyPr>
          <a:lstStyle/>
          <a:p>
            <a:r>
              <a:rPr lang="en-US" sz="4000" b="1" dirty="0"/>
              <a:t>Teaching Computer Science (and AI) with Low-Cost Robots 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977F5-7F65-4945-B1A1-6294EE3406B4}"/>
              </a:ext>
            </a:extLst>
          </p:cNvPr>
          <p:cNvSpPr txBox="1"/>
          <p:nvPr/>
        </p:nvSpPr>
        <p:spPr>
          <a:xfrm>
            <a:off x="3823101" y="5416523"/>
            <a:ext cx="4505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Dan McCreary, CoderDojo</a:t>
            </a:r>
          </a:p>
        </p:txBody>
      </p:sp>
    </p:spTree>
    <p:extLst>
      <p:ext uri="{BB962C8B-B14F-4D97-AF65-F5344CB8AC3E}">
        <p14:creationId xmlns:p14="http://schemas.microsoft.com/office/powerpoint/2010/main" val="1536022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Many options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00" y="1708087"/>
            <a:ext cx="1592800" cy="1109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605033" y="2930067"/>
            <a:ext cx="1738800" cy="1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Edison</a:t>
            </a:r>
            <a:br>
              <a:rPr lang="en" sz="2400"/>
            </a:br>
            <a:r>
              <a:rPr lang="en" sz="2400"/>
              <a:t>($49)</a:t>
            </a:r>
            <a:endParaRPr sz="24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233" y="1405718"/>
            <a:ext cx="1122630" cy="150318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2277067" y="2965867"/>
            <a:ext cx="2408000" cy="13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Coder MIP</a:t>
            </a:r>
            <a:br>
              <a:rPr lang="en" sz="2400"/>
            </a:br>
            <a:r>
              <a:rPr lang="en" sz="2400"/>
              <a:t>($49)</a:t>
            </a:r>
            <a:endParaRPr sz="24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3086" y="4172043"/>
            <a:ext cx="1247567" cy="1239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229351" y="5282200"/>
            <a:ext cx="21080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Sphero  2.0 ($179)</a:t>
            </a:r>
            <a:endParaRPr sz="24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85" y="4276883"/>
            <a:ext cx="1247567" cy="1104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14651" y="5282200"/>
            <a:ext cx="15928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Cozmo ($129)</a:t>
            </a:r>
            <a:endParaRPr sz="24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1599" y="1606104"/>
            <a:ext cx="1641714" cy="131216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4992233" y="2965867"/>
            <a:ext cx="15928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MBot</a:t>
            </a:r>
            <a:br>
              <a:rPr lang="en" sz="2400"/>
            </a:br>
            <a:r>
              <a:rPr lang="en" sz="2400"/>
              <a:t>($79)</a:t>
            </a:r>
            <a:endParaRPr sz="24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6118" y="4284866"/>
            <a:ext cx="1961509" cy="136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6228233" y="5380267"/>
            <a:ext cx="3466400" cy="1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AWS DeepRacer</a:t>
            </a:r>
            <a:br>
              <a:rPr lang="en" sz="2400" dirty="0"/>
            </a:br>
            <a:r>
              <a:rPr lang="en" sz="2400" dirty="0"/>
              <a:t>($499)</a:t>
            </a:r>
            <a:endParaRPr sz="2400" dirty="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65083" y="4172033"/>
            <a:ext cx="1415047" cy="13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9002667" y="5380267"/>
            <a:ext cx="2917200" cy="1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NIVIDIA Jetson</a:t>
            </a:r>
            <a:br>
              <a:rPr lang="en" sz="2400"/>
            </a:br>
            <a:r>
              <a:rPr lang="en" sz="2400"/>
              <a:t>Xaviar ($2,500)</a:t>
            </a:r>
            <a:endParaRPr sz="2400"/>
          </a:p>
          <a:p>
            <a:pPr algn="ctr"/>
            <a:r>
              <a:rPr lang="en" sz="2400"/>
              <a:t>($1,250)</a:t>
            </a:r>
            <a:endParaRPr sz="24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4601" y="4172033"/>
            <a:ext cx="1247567" cy="11560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4068863" y="5380267"/>
            <a:ext cx="2772400" cy="1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Lego Mindstorms</a:t>
            </a:r>
            <a:endParaRPr sz="2400"/>
          </a:p>
          <a:p>
            <a:pPr algn="ctr"/>
            <a:r>
              <a:rPr lang="en" sz="2400"/>
              <a:t>($349)</a:t>
            </a:r>
            <a:endParaRPr sz="240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86933" y="1522663"/>
            <a:ext cx="1634630" cy="125394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9645587" y="2717900"/>
            <a:ext cx="18540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SparkFun</a:t>
            </a:r>
            <a:endParaRPr sz="2400"/>
          </a:p>
          <a:p>
            <a:pPr algn="ctr"/>
            <a:r>
              <a:rPr lang="en" sz="2400"/>
              <a:t>Inventor Kit</a:t>
            </a:r>
            <a:br>
              <a:rPr lang="en" sz="2400"/>
            </a:br>
            <a:r>
              <a:rPr lang="en" sz="2400"/>
              <a:t>($126)</a:t>
            </a:r>
            <a:endParaRPr sz="24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55114" y="1369533"/>
            <a:ext cx="1166050" cy="1348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7196133" y="2717900"/>
            <a:ext cx="23024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Droid Inventor</a:t>
            </a:r>
            <a:endParaRPr sz="2400"/>
          </a:p>
          <a:p>
            <a:pPr algn="ctr"/>
            <a:r>
              <a:rPr lang="en" sz="2400"/>
              <a:t>littleBits</a:t>
            </a:r>
            <a:br>
              <a:rPr lang="en" sz="2400"/>
            </a:br>
            <a:r>
              <a:rPr lang="en" sz="2400"/>
              <a:t>($99)</a:t>
            </a:r>
            <a:endParaRPr sz="2400"/>
          </a:p>
        </p:txBody>
      </p:sp>
      <p:cxnSp>
        <p:nvCxnSpPr>
          <p:cNvPr id="145" name="Google Shape;145;p21"/>
          <p:cNvCxnSpPr/>
          <p:nvPr/>
        </p:nvCxnSpPr>
        <p:spPr>
          <a:xfrm rot="10800000" flipH="1">
            <a:off x="10464800" y="5892800"/>
            <a:ext cx="1016000" cy="304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553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>
            <a:spLocks noGrp="1"/>
          </p:cNvSpPr>
          <p:nvPr>
            <p:ph type="ctrTitle"/>
          </p:nvPr>
        </p:nvSpPr>
        <p:spPr>
          <a:xfrm>
            <a:off x="1047857" y="342739"/>
            <a:ext cx="3621954" cy="42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/>
              <a:t>Donkey Car</a:t>
            </a:r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ubTitle" idx="1"/>
          </p:nvPr>
        </p:nvSpPr>
        <p:spPr>
          <a:xfrm>
            <a:off x="1305019" y="3719447"/>
            <a:ext cx="3621955" cy="265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200"/>
            </a:pPr>
            <a:r>
              <a:rPr lang="en-US" sz="1200" b="1"/>
              <a:t>Questions</a:t>
            </a:r>
            <a:endParaRPr/>
          </a:p>
          <a:p>
            <a:pPr marL="176209" indent="-176209">
              <a:lnSpc>
                <a:spcPct val="100000"/>
              </a:lnSpc>
              <a:spcBef>
                <a:spcPts val="150"/>
              </a:spcBef>
              <a:buSzPts val="1200"/>
              <a:buFont typeface="Calibri"/>
              <a:buAutoNum type="arabicPeriod"/>
            </a:pPr>
            <a:r>
              <a:rPr lang="en-US" sz="1200"/>
              <a:t>What are the key parts of the Donkey Car?</a:t>
            </a:r>
            <a:endParaRPr/>
          </a:p>
          <a:p>
            <a:pPr marL="176209" indent="-176209">
              <a:lnSpc>
                <a:spcPct val="100000"/>
              </a:lnSpc>
              <a:spcBef>
                <a:spcPts val="150"/>
              </a:spcBef>
              <a:buSzPts val="1200"/>
              <a:buFont typeface="Calibri"/>
              <a:buAutoNum type="arabicPeriod"/>
            </a:pPr>
            <a:r>
              <a:rPr lang="en-US" sz="1200"/>
              <a:t>Notice how the front wheels turn.</a:t>
            </a:r>
            <a:endParaRPr/>
          </a:p>
          <a:p>
            <a:pPr marL="176209" indent="-176209">
              <a:lnSpc>
                <a:spcPct val="100000"/>
              </a:lnSpc>
              <a:spcBef>
                <a:spcPts val="150"/>
              </a:spcBef>
              <a:buSzPts val="1200"/>
              <a:buFont typeface="Calibri"/>
              <a:buAutoNum type="arabicPeriod"/>
            </a:pPr>
            <a:r>
              <a:rPr lang="en-US" sz="1200"/>
              <a:t>Can you find an electric motor?</a:t>
            </a:r>
            <a:endParaRPr/>
          </a:p>
          <a:p>
            <a:pPr marL="176209" indent="-176209">
              <a:lnSpc>
                <a:spcPct val="100000"/>
              </a:lnSpc>
              <a:spcBef>
                <a:spcPts val="150"/>
              </a:spcBef>
              <a:buSzPts val="1200"/>
              <a:buFont typeface="Calibri"/>
              <a:buAutoNum type="arabicPeriod"/>
            </a:pPr>
            <a:r>
              <a:rPr lang="en-US" sz="1200"/>
              <a:t>Can you find a battery?  Are their multiple batteries?</a:t>
            </a:r>
            <a:endParaRPr/>
          </a:p>
          <a:p>
            <a:pPr marL="176209" indent="-176209">
              <a:lnSpc>
                <a:spcPct val="100000"/>
              </a:lnSpc>
              <a:spcBef>
                <a:spcPts val="150"/>
              </a:spcBef>
              <a:buSzPts val="1200"/>
              <a:buFont typeface="Calibri"/>
              <a:buAutoNum type="arabicPeriod"/>
            </a:pPr>
            <a:r>
              <a:rPr lang="en-US" sz="1200"/>
              <a:t>Where is the Raspberry Pi (computer)?</a:t>
            </a:r>
            <a:endParaRPr/>
          </a:p>
          <a:p>
            <a:pPr marL="176209" indent="-176209">
              <a:lnSpc>
                <a:spcPct val="100000"/>
              </a:lnSpc>
              <a:spcBef>
                <a:spcPts val="150"/>
              </a:spcBef>
              <a:buSzPts val="1200"/>
              <a:buFont typeface="Calibri"/>
              <a:buAutoNum type="arabicPeriod"/>
            </a:pPr>
            <a:r>
              <a:rPr lang="en-US" sz="1200"/>
              <a:t>Where is the camera?  Is it on the front or back of the car?</a:t>
            </a:r>
            <a:endParaRPr/>
          </a:p>
          <a:p>
            <a:pPr marL="176209" indent="-176209">
              <a:lnSpc>
                <a:spcPct val="100000"/>
              </a:lnSpc>
              <a:spcBef>
                <a:spcPts val="150"/>
              </a:spcBef>
              <a:buSzPts val="1200"/>
              <a:buFont typeface="Calibri"/>
              <a:buAutoNum type="arabicPeriod"/>
            </a:pPr>
            <a:r>
              <a:rPr lang="en-US" sz="1200"/>
              <a:t>What happens to the opposite wheel when you turn it?</a:t>
            </a:r>
            <a:endParaRPr/>
          </a:p>
          <a:p>
            <a:pPr marL="176209" indent="-176209">
              <a:lnSpc>
                <a:spcPct val="100000"/>
              </a:lnSpc>
              <a:spcBef>
                <a:spcPts val="150"/>
              </a:spcBef>
              <a:buSzPts val="1200"/>
              <a:buFont typeface="Calibri"/>
              <a:buAutoNum type="arabicPeriod"/>
            </a:pPr>
            <a:r>
              <a:rPr lang="en-US" sz="1200"/>
              <a:t>How much does a Donkey Car cost?</a:t>
            </a:r>
            <a:endParaRPr/>
          </a:p>
          <a:p>
            <a:pPr marL="176209" indent="-176209">
              <a:lnSpc>
                <a:spcPct val="100000"/>
              </a:lnSpc>
              <a:spcBef>
                <a:spcPts val="150"/>
              </a:spcBef>
              <a:buSzPts val="1200"/>
              <a:buFont typeface="Calibri"/>
              <a:buAutoNum type="arabicPeriod"/>
            </a:pPr>
            <a:r>
              <a:rPr lang="en-US" sz="1200"/>
              <a:t>Why do you think they call it a “Donkey Car”?</a:t>
            </a:r>
            <a:endParaRPr/>
          </a:p>
          <a:p>
            <a:pPr marL="176209" indent="-100009">
              <a:lnSpc>
                <a:spcPct val="100000"/>
              </a:lnSpc>
              <a:spcBef>
                <a:spcPts val="150"/>
              </a:spcBef>
              <a:buSzPts val="1200"/>
            </a:pPr>
            <a:endParaRPr sz="1200"/>
          </a:p>
          <a:p>
            <a:pPr marL="342890" indent="-266690">
              <a:lnSpc>
                <a:spcPct val="100000"/>
              </a:lnSpc>
              <a:spcBef>
                <a:spcPts val="150"/>
              </a:spcBef>
              <a:buSzPts val="1200"/>
            </a:pPr>
            <a:endParaRPr sz="1200"/>
          </a:p>
        </p:txBody>
      </p:sp>
      <p:sp>
        <p:nvSpPr>
          <p:cNvPr id="247" name="Google Shape;247;p18"/>
          <p:cNvSpPr txBox="1"/>
          <p:nvPr/>
        </p:nvSpPr>
        <p:spPr>
          <a:xfrm>
            <a:off x="8331736" y="527688"/>
            <a:ext cx="13879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1212401" y="3011745"/>
            <a:ext cx="38071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Activity: </a:t>
            </a:r>
            <a:r>
              <a:rPr lang="en-US"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to the donkey car station and look at the sample Donkey Car. Ask a mentor to show you the parts.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9" name="Google Shape;24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352" y="989332"/>
            <a:ext cx="2137980" cy="18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5497" y="918995"/>
            <a:ext cx="3578694" cy="209319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8"/>
          <p:cNvSpPr txBox="1"/>
          <p:nvPr/>
        </p:nvSpPr>
        <p:spPr>
          <a:xfrm>
            <a:off x="7402237" y="3973318"/>
            <a:ext cx="3621955" cy="232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US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6209" indent="-176209">
              <a:spcBef>
                <a:spcPts val="150"/>
              </a:spcBef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 a Raspberry Pi?  How many types of Raspberry Pis are there?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6209" indent="-176209">
              <a:spcBef>
                <a:spcPts val="150"/>
              </a:spcBef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 created it and why?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6209" indent="-176209">
              <a:spcBef>
                <a:spcPts val="150"/>
              </a:spcBef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components of a Raspberry Pi?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6209" indent="-176209">
              <a:spcBef>
                <a:spcPts val="150"/>
              </a:spcBef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much does a typical Raspberry Pi B 3+ cost?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6209" indent="-176209">
              <a:spcBef>
                <a:spcPts val="150"/>
              </a:spcBef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much RAM does the Pi 3 B+ have?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6209" indent="-176209">
              <a:spcBef>
                <a:spcPts val="150"/>
              </a:spcBef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much storage (microSD) does it need?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6209" indent="-176209">
              <a:spcBef>
                <a:spcPts val="150"/>
              </a:spcBef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-US"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different types of Raspberry Pis are there?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890" indent="-266690">
              <a:spcBef>
                <a:spcPts val="150"/>
              </a:spcBef>
              <a:buClr>
                <a:srgbClr val="000000"/>
              </a:buClr>
              <a:buSzPts val="1200"/>
            </a:pPr>
            <a:endParaRPr sz="12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7328883" y="3169591"/>
            <a:ext cx="33936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200" b="1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Activity: </a:t>
            </a:r>
            <a:r>
              <a:rPr lang="en-US"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to the Raspberry Pi station and see the Raspberry Pi 3+ board.  Learn the names of the connectors.  Ask the mentor some questions.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07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8513-2ED0-BE4C-8E15-24149FE9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CoderDojo Robots – Open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27D2D-71D6-9A49-80FF-515AD8B6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349" y="1665027"/>
            <a:ext cx="3583228" cy="438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9A661-038D-CF47-867C-43A0A34A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63" y="1798374"/>
            <a:ext cx="5030337" cy="4247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CADBF-1821-D44B-B74F-70F07548F3BF}"/>
              </a:ext>
            </a:extLst>
          </p:cNvPr>
          <p:cNvSpPr txBox="1"/>
          <p:nvPr/>
        </p:nvSpPr>
        <p:spPr>
          <a:xfrm>
            <a:off x="1322456" y="6210564"/>
            <a:ext cx="476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https://github.com/dmccreary/coderdojo-robots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8DB7D-FD21-2247-827D-E0F543FA9A0B}"/>
              </a:ext>
            </a:extLst>
          </p:cNvPr>
          <p:cNvSpPr txBox="1"/>
          <p:nvPr/>
        </p:nvSpPr>
        <p:spPr>
          <a:xfrm>
            <a:off x="7806520" y="6210564"/>
            <a:ext cx="295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Pages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93928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D553-FF55-E641-BE2E-430E957E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$25 Robot Platform for Teaching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F698-6271-F546-8DEF-5E5FC736F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2" t="5412" r="9531" b="4979"/>
          <a:stretch/>
        </p:blipFill>
        <p:spPr>
          <a:xfrm>
            <a:off x="3370997" y="1583139"/>
            <a:ext cx="4995081" cy="4526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2984AC-4E9A-7A48-925A-72469ACC4205}"/>
              </a:ext>
            </a:extLst>
          </p:cNvPr>
          <p:cNvSpPr txBox="1"/>
          <p:nvPr/>
        </p:nvSpPr>
        <p:spPr>
          <a:xfrm>
            <a:off x="3370997" y="6332561"/>
            <a:ext cx="85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https://www.instructables.com/id/Collision-Avoidance-Robot-for-Teaching-Programming/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7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B9D9D-9D9C-D941-97C3-9540ACD1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FaceBot</a:t>
            </a:r>
            <a:r>
              <a:rPr lang="en-US" dirty="0"/>
              <a:t> - $40 with 64x128 OLED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F2A46-B3B7-374A-B278-FBD9D234F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8" t="3935" r="16948" b="3040"/>
          <a:stretch/>
        </p:blipFill>
        <p:spPr>
          <a:xfrm>
            <a:off x="3309794" y="1665027"/>
            <a:ext cx="4674147" cy="4176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3AFC4-5F70-AC40-9DEE-320A5D7DD37B}"/>
              </a:ext>
            </a:extLst>
          </p:cNvPr>
          <p:cNvSpPr txBox="1"/>
          <p:nvPr/>
        </p:nvSpPr>
        <p:spPr>
          <a:xfrm>
            <a:off x="6096000" y="6045959"/>
            <a:ext cx="430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https://www.instructables.com/id/FaceBot/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560C-35D7-FB4A-90BD-B158E7D1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4916-0556-4644-A6AB-55E32EA4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2877"/>
            <a:ext cx="10515600" cy="554085"/>
          </a:xfrm>
        </p:spPr>
        <p:txBody>
          <a:bodyPr/>
          <a:lstStyle/>
          <a:p>
            <a:r>
              <a:rPr lang="en-US" dirty="0"/>
              <a:t>How can we introduce machine learning concepts to students?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A84225-7BBA-4341-82B9-9EA69E072680}"/>
              </a:ext>
            </a:extLst>
          </p:cNvPr>
          <p:cNvSpPr/>
          <p:nvPr/>
        </p:nvSpPr>
        <p:spPr>
          <a:xfrm>
            <a:off x="2538482" y="1774210"/>
            <a:ext cx="6796586" cy="3521122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7AE499-B11C-3A42-AE2C-15CF42189A65}"/>
              </a:ext>
            </a:extLst>
          </p:cNvPr>
          <p:cNvSpPr/>
          <p:nvPr/>
        </p:nvSpPr>
        <p:spPr>
          <a:xfrm>
            <a:off x="6198138" y="2559800"/>
            <a:ext cx="2942119" cy="19031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1BDDC8-EB63-8149-95D6-A479959DA8BB}"/>
              </a:ext>
            </a:extLst>
          </p:cNvPr>
          <p:cNvSpPr/>
          <p:nvPr/>
        </p:nvSpPr>
        <p:spPr>
          <a:xfrm>
            <a:off x="3764507" y="2020509"/>
            <a:ext cx="2172268" cy="15816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Symbolic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Reasoning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6AD69B-BD32-BB45-8D31-9ED711A7EE58}"/>
              </a:ext>
            </a:extLst>
          </p:cNvPr>
          <p:cNvSpPr/>
          <p:nvPr/>
        </p:nvSpPr>
        <p:spPr>
          <a:xfrm>
            <a:off x="4005049" y="3612516"/>
            <a:ext cx="2375849" cy="15816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Knowledge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5129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3273F-E233-1441-BE4C-DE8FA15C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Teachable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53CB-C47E-1643-BDBE-218FDEAAD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68537"/>
            <a:ext cx="10515600" cy="30842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https://teachablemachine.withgoogle.com/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2B4AF-880A-BE48-BDE5-5972A72B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02" y="1786273"/>
            <a:ext cx="5115541" cy="35090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5585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1B48-EA5D-BA46-A435-035B36AC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3808"/>
            <a:ext cx="10515600" cy="807618"/>
          </a:xfrm>
        </p:spPr>
        <p:txBody>
          <a:bodyPr>
            <a:normAutofit fontScale="90000"/>
          </a:bodyPr>
          <a:lstStyle/>
          <a:p>
            <a:r>
              <a:rPr lang="en-US" dirty="0"/>
              <a:t>Backstory on the DonkeyCar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9091A-2BC9-154B-8442-360F3DEE2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954" y="1787625"/>
            <a:ext cx="6508845" cy="43893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Started by innovators in the Bay Area in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Started as a small group of six people and doubled each quarter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Branded as a “Donkey Car” because the car was considered “ugly” by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over 100 “DonkeyCar” clubs around the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events have 250+ cars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B4698-DF11-8141-BD8B-87333956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8D4BF-8629-BB4C-80A0-DDABC678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3E2C2-A58D-2D4D-BAE2-93D718347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0" b="12944"/>
          <a:stretch/>
        </p:blipFill>
        <p:spPr>
          <a:xfrm>
            <a:off x="495300" y="3758674"/>
            <a:ext cx="4029694" cy="2245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3F907-9B38-F545-A30C-9C166213C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0" t="2771" r="5251" b="27099"/>
          <a:stretch/>
        </p:blipFill>
        <p:spPr>
          <a:xfrm>
            <a:off x="495300" y="1787626"/>
            <a:ext cx="4100451" cy="17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6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084-7BAA-3E49-AB2B-E6FCC44F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Amazon November 2018 Announcement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570F8-4842-3548-8E11-F8E8CF1B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32" y="1750609"/>
            <a:ext cx="7340600" cy="384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63387-FA5C-8844-8233-2D0FC91980F0}"/>
              </a:ext>
            </a:extLst>
          </p:cNvPr>
          <p:cNvSpPr txBox="1"/>
          <p:nvPr/>
        </p:nvSpPr>
        <p:spPr>
          <a:xfrm>
            <a:off x="1143000" y="5845992"/>
            <a:ext cx="1035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venturebeat.com</a:t>
            </a:r>
            <a:r>
              <a:rPr lang="en-US" dirty="0"/>
              <a:t>/2018/11/28/amazon-launches-autonomous-racing-league-and-399-deepracer-car/</a:t>
            </a:r>
          </a:p>
        </p:txBody>
      </p:sp>
    </p:spTree>
    <p:extLst>
      <p:ext uri="{BB962C8B-B14F-4D97-AF65-F5344CB8AC3E}">
        <p14:creationId xmlns:p14="http://schemas.microsoft.com/office/powerpoint/2010/main" val="3000447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EF81-4442-6F4E-B98B-582AA297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Deep Racer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16CF6F-426A-E547-836B-347FF17F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87"/>
            <a:ext cx="6236822" cy="3882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630C73-18CA-2841-81AC-D17F49320B14}"/>
              </a:ext>
            </a:extLst>
          </p:cNvPr>
          <p:cNvSpPr txBox="1"/>
          <p:nvPr/>
        </p:nvSpPr>
        <p:spPr>
          <a:xfrm>
            <a:off x="6856658" y="1595021"/>
            <a:ext cx="47985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well funded project started by 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Tied to AWS cloud-based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Designed to teach AI concepts (Reinforcement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Originally a Closed System</a:t>
            </a:r>
            <a:br>
              <a:rPr lang="en-US" sz="2400" dirty="0"/>
            </a:br>
            <a:r>
              <a:rPr lang="en-US" sz="2400" dirty="0"/>
              <a:t>    Shifting to more open system?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$399 retail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Designed for colleges, makers and eventually high-school robotics</a:t>
            </a:r>
          </a:p>
        </p:txBody>
      </p:sp>
    </p:spTree>
    <p:extLst>
      <p:ext uri="{BB962C8B-B14F-4D97-AF65-F5344CB8AC3E}">
        <p14:creationId xmlns:p14="http://schemas.microsoft.com/office/powerpoint/2010/main" val="152114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269A-6F20-5A4D-9722-738D432A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Teaching Computer Science with Low-Cost Robots 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0B32C-9E91-2F42-9FDA-34261C5F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743"/>
            <a:ext cx="10515600" cy="4549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Room 155 Afternoon Session 2 | 2:30 - 3:30 p.m. </a:t>
            </a:r>
          </a:p>
          <a:p>
            <a:pPr marL="0" indent="0">
              <a:buNone/>
            </a:pPr>
            <a:r>
              <a:rPr lang="en-US" i="1" dirty="0"/>
              <a:t>Dan McCreary, CoderDojo Twin Cities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Over a three-year period, a team at CoderDojo Twin Cities designed and tested a $25 Arduino robot that can be used to engage both beginning and advanced students in fun and learning of more than 20 computer science concepts through a variety of hands-on labs. Participants will have a chance to experience this robot, learn how </a:t>
            </a:r>
            <a:r>
              <a:rPr lang="en-US" b="1" i="1" dirty="0">
                <a:solidFill>
                  <a:schemeClr val="accent2"/>
                </a:solidFill>
              </a:rPr>
              <a:t>AI</a:t>
            </a:r>
            <a:r>
              <a:rPr lang="en-US" i="1" dirty="0"/>
              <a:t> concepts can be taught using Raspberry Pi, discover available resources, and consider how to integrate these materials into their classrooms or programs.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7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CB9FC8-2DE8-A245-B2EC-67C9F788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Racing League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4A215-1FC9-E648-BF49-ABE9F6E69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02757"/>
            <a:ext cx="10515600" cy="28742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Cofounded with Jon Herke in March of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First event in August of 2019 (soft launch)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Developing curriculum for high-school students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D5F68-ED9D-7840-892A-EC7DBD7D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2B11-18E3-2842-881F-82BCFD970CD5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4909D-8112-9345-A98B-4B750CDB5E35}"/>
              </a:ext>
            </a:extLst>
          </p:cNvPr>
          <p:cNvSpPr txBox="1"/>
          <p:nvPr/>
        </p:nvSpPr>
        <p:spPr>
          <a:xfrm>
            <a:off x="1166997" y="2226944"/>
            <a:ext cx="9858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AI Racing League is a </a:t>
            </a:r>
            <a:r>
              <a:rPr lang="en-US" sz="2400" b="1" dirty="0">
                <a:solidFill>
                  <a:schemeClr val="tx2"/>
                </a:solidFill>
              </a:rPr>
              <a:t>platform for AI </a:t>
            </a:r>
            <a:r>
              <a:rPr lang="en-US" sz="2400" dirty="0">
                <a:solidFill>
                  <a:schemeClr val="tx2"/>
                </a:solidFill>
              </a:rPr>
              <a:t>education that integrates hands on learning using low-cost robots.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560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Launch Event, August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21D1C-1B2F-514B-A634-47C8A109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573107"/>
            <a:ext cx="6197600" cy="15578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948BF4-4589-9849-9E54-66E1B041FFA5}"/>
              </a:ext>
            </a:extLst>
          </p:cNvPr>
          <p:cNvSpPr/>
          <p:nvPr/>
        </p:nvSpPr>
        <p:spPr>
          <a:xfrm>
            <a:off x="615181" y="3302292"/>
            <a:ext cx="7167379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65 </a:t>
            </a:r>
            <a:r>
              <a:rPr lang="en-US" sz="2133" dirty="0"/>
              <a:t>registrants	     </a:t>
            </a:r>
            <a:r>
              <a:rPr lang="en-US" sz="3200" b="1" dirty="0">
                <a:solidFill>
                  <a:schemeClr val="tx2"/>
                </a:solidFill>
              </a:rPr>
              <a:t>23 </a:t>
            </a:r>
            <a:r>
              <a:rPr lang="en-US" sz="2133" dirty="0"/>
              <a:t>Optum mentors</a:t>
            </a:r>
          </a:p>
          <a:p>
            <a:endParaRPr lang="en-US" sz="2133" dirty="0"/>
          </a:p>
          <a:p>
            <a:r>
              <a:rPr lang="en-US" sz="3200" b="1" dirty="0">
                <a:solidFill>
                  <a:schemeClr val="tx2"/>
                </a:solidFill>
              </a:rPr>
              <a:t>34 </a:t>
            </a:r>
            <a:r>
              <a:rPr lang="en-US" sz="2133" dirty="0"/>
              <a:t>attendees 	     </a:t>
            </a:r>
            <a:r>
              <a:rPr lang="en-US" sz="3200" b="1" dirty="0">
                <a:solidFill>
                  <a:schemeClr val="tx2"/>
                </a:solidFill>
              </a:rPr>
              <a:t>22 </a:t>
            </a:r>
            <a:r>
              <a:rPr lang="en-US" sz="2133" dirty="0"/>
              <a:t>external attendees</a:t>
            </a:r>
          </a:p>
          <a:p>
            <a:r>
              <a:rPr lang="en-US" sz="2133" dirty="0"/>
              <a:t>(65% of participants)</a:t>
            </a:r>
          </a:p>
          <a:p>
            <a:endParaRPr lang="en-US" sz="2133" dirty="0"/>
          </a:p>
          <a:p>
            <a:endParaRPr lang="en-US" sz="2133" dirty="0"/>
          </a:p>
          <a:p>
            <a:endParaRPr lang="en-US" sz="2133" dirty="0"/>
          </a:p>
          <a:p>
            <a:endParaRPr lang="en-US" sz="213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4E9B30-1578-7242-842A-D10C0909C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920" y="0"/>
            <a:ext cx="3053080" cy="20268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74D322-416B-AE41-804C-FBDB642BA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298" y="2026835"/>
            <a:ext cx="4265703" cy="31840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044167-FBF8-BF4C-869B-D3C9FE4D88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1280" y="4588783"/>
            <a:ext cx="3220721" cy="226921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1CAD96-84AB-744B-AC0A-9437A8137E7B}"/>
              </a:ext>
            </a:extLst>
          </p:cNvPr>
          <p:cNvCxnSpPr>
            <a:cxnSpLocks/>
          </p:cNvCxnSpPr>
          <p:nvPr/>
        </p:nvCxnSpPr>
        <p:spPr>
          <a:xfrm>
            <a:off x="7071360" y="1210826"/>
            <a:ext cx="0" cy="510869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E48460-1187-3145-A982-DC1CACB0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August 2019</a:t>
            </a:r>
          </a:p>
        </p:txBody>
      </p:sp>
      <p:pic>
        <p:nvPicPr>
          <p:cNvPr id="8" name="first-laps-from-aug-2019_hd.mp4">
            <a:hlinkClick r:id="" action="ppaction://media"/>
            <a:extLst>
              <a:ext uri="{FF2B5EF4-FFF2-40B4-BE49-F238E27FC236}">
                <a16:creationId xmlns:a16="http://schemas.microsoft.com/office/drawing/2014/main" id="{1588220D-8AD3-3D4D-96E8-E57BB0CF16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1050" y="1627188"/>
            <a:ext cx="8088313" cy="45497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3ED87C-3974-C947-9835-2DABE1A1B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375" y="150159"/>
            <a:ext cx="3621661" cy="9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527F38-EFEB-B442-9449-9D556A00080C}"/>
              </a:ext>
            </a:extLst>
          </p:cNvPr>
          <p:cNvSpPr/>
          <p:nvPr/>
        </p:nvSpPr>
        <p:spPr>
          <a:xfrm>
            <a:off x="499680" y="1529071"/>
            <a:ext cx="7303201" cy="4340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AI Racing League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aims to expose and develop </a:t>
            </a:r>
            <a:r>
              <a:rPr lang="en-US" sz="1867" b="1" dirty="0">
                <a:solidFill>
                  <a:srgbClr val="888B8D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artificial intelligence, robotics, systems engineering, IoT (sensors), 3D printing, and automation</a:t>
            </a:r>
            <a:r>
              <a:rPr lang="en-US" sz="1867" dirty="0">
                <a:solidFill>
                  <a:srgbClr val="888B8D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based skills for program participants. </a:t>
            </a:r>
          </a:p>
          <a:p>
            <a:pPr>
              <a:spcAft>
                <a:spcPts val="800"/>
              </a:spcAft>
            </a:pPr>
            <a:endParaRPr lang="en-US" sz="1867" dirty="0">
              <a:solidFill>
                <a:srgbClr val="55565A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189" indent="-457189">
              <a:spcAft>
                <a:spcPts val="800"/>
              </a:spcAft>
              <a:buClr>
                <a:srgbClr val="E87722"/>
              </a:buClr>
              <a:buFont typeface="Symbol" pitchFamily="2" charset="2"/>
              <a:buChar char=""/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Give back 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Bridge Optum technical talent with local communities (especially underserved or underrepresented populations)</a:t>
            </a:r>
          </a:p>
          <a:p>
            <a:pPr marL="457189" indent="-457189">
              <a:spcAft>
                <a:spcPts val="800"/>
              </a:spcAft>
              <a:buClr>
                <a:srgbClr val="E87722"/>
              </a:buClr>
              <a:buFont typeface="Symbol" pitchFamily="2" charset="2"/>
              <a:buChar char=""/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Create a technical talent pipeline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– Build out the future of technical talent</a:t>
            </a:r>
          </a:p>
          <a:p>
            <a:pPr marL="457189" indent="-457189">
              <a:spcAft>
                <a:spcPts val="800"/>
              </a:spcAft>
              <a:buClr>
                <a:srgbClr val="E87722"/>
              </a:buClr>
              <a:buFont typeface="Symbol" pitchFamily="2" charset="2"/>
              <a:buChar char=""/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Foster internal cross-team collaboration 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Build up Optum Technology culture and reach non-technical colleagues</a:t>
            </a:r>
          </a:p>
          <a:p>
            <a:pPr marL="457189" indent="-457189">
              <a:spcAft>
                <a:spcPts val="800"/>
              </a:spcAft>
              <a:buClr>
                <a:srgbClr val="E87722"/>
              </a:buClr>
              <a:buFont typeface="Symbol" pitchFamily="2" charset="2"/>
              <a:buChar char=""/>
            </a:pPr>
            <a:r>
              <a:rPr lang="en-US" sz="1867" b="1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Enhance technical knowledge </a:t>
            </a:r>
            <a:r>
              <a:rPr lang="en-US" sz="1867" dirty="0">
                <a:solidFill>
                  <a:srgbClr val="55565A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– Create exposure to emerging technologies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Scope and Partners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64DE7-890A-D44C-8CCB-D68F71450C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7639" y="2596142"/>
            <a:ext cx="1670397" cy="1169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E3DDC-8F96-7E45-A57A-742E63A322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652" y="1883822"/>
            <a:ext cx="2161563" cy="607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A5BFD-ED8D-2E4D-87D9-A498803093BB}"/>
              </a:ext>
            </a:extLst>
          </p:cNvPr>
          <p:cNvSpPr txBox="1"/>
          <p:nvPr/>
        </p:nvSpPr>
        <p:spPr>
          <a:xfrm>
            <a:off x="8267639" y="1285503"/>
            <a:ext cx="1518364" cy="3139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2"/>
                </a:solidFill>
                <a:latin typeface="Arial"/>
              </a:rPr>
              <a:t>Collaborators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17F8E-4D29-3848-A7B4-EF86464A5617}"/>
              </a:ext>
            </a:extLst>
          </p:cNvPr>
          <p:cNvSpPr txBox="1"/>
          <p:nvPr/>
        </p:nvSpPr>
        <p:spPr>
          <a:xfrm>
            <a:off x="8300671" y="5104643"/>
            <a:ext cx="3130985" cy="3139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tx2"/>
                </a:solidFill>
                <a:latin typeface="Arial"/>
              </a:rPr>
              <a:t>Initial sponsors/ pilot partners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92BB7-F99F-9B40-9F27-6B4D793FC3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3" t="90370"/>
          <a:stretch/>
        </p:blipFill>
        <p:spPr>
          <a:xfrm>
            <a:off x="8025916" y="5482613"/>
            <a:ext cx="3412507" cy="9644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301A6D-1390-934A-8CA9-C1A67C896B15}"/>
              </a:ext>
            </a:extLst>
          </p:cNvPr>
          <p:cNvCxnSpPr>
            <a:cxnSpLocks/>
          </p:cNvCxnSpPr>
          <p:nvPr/>
        </p:nvCxnSpPr>
        <p:spPr>
          <a:xfrm>
            <a:off x="8026400" y="1210826"/>
            <a:ext cx="0" cy="510869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0976E52-B221-C044-AD38-F5E2E592B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303" y="3869800"/>
            <a:ext cx="2861733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41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A60C193-B593-8643-8CEA-81EF9E98B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Donkey Car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EF75E-CC0A-EF4B-B4A4-D2C4F08B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27746-BA08-4141-9DE0-6D2AB06F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09C3C-0606-CA4F-8F0D-32A36965C21B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B77E41-BFDE-A845-9B2D-678EA5423699}"/>
              </a:ext>
            </a:extLst>
          </p:cNvPr>
          <p:cNvSpPr txBox="1"/>
          <p:nvPr/>
        </p:nvSpPr>
        <p:spPr>
          <a:xfrm>
            <a:off x="10853530" y="-3916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CA7A7-C107-4B48-A3B8-A76C54A94D9F}"/>
              </a:ext>
            </a:extLst>
          </p:cNvPr>
          <p:cNvGrpSpPr/>
          <p:nvPr/>
        </p:nvGrpSpPr>
        <p:grpSpPr>
          <a:xfrm>
            <a:off x="217863" y="1469307"/>
            <a:ext cx="6241922" cy="4887043"/>
            <a:chOff x="217356" y="1204526"/>
            <a:chExt cx="6241922" cy="488704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87AFB5-56D3-AA4D-9D90-7D3D77356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162" y="1669359"/>
              <a:ext cx="4963930" cy="442221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7D18B90-F0B9-C849-B510-DBA9E48DC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7108" y="1704326"/>
              <a:ext cx="888792" cy="529208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08A84D-08D6-5046-88CD-C0BE06F16751}"/>
                </a:ext>
              </a:extLst>
            </p:cNvPr>
            <p:cNvSpPr txBox="1"/>
            <p:nvPr/>
          </p:nvSpPr>
          <p:spPr>
            <a:xfrm>
              <a:off x="5295900" y="148469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Camera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0D7D47-3769-3B4C-8852-28EE64FFB64F}"/>
                </a:ext>
              </a:extLst>
            </p:cNvPr>
            <p:cNvSpPr txBox="1"/>
            <p:nvPr/>
          </p:nvSpPr>
          <p:spPr>
            <a:xfrm>
              <a:off x="4940914" y="2521404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Raspberry Pi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BE7E90-9118-8444-B6AD-F82F6287D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2216" y="2743200"/>
              <a:ext cx="674558" cy="15771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18B9CB-47D8-CA4E-8446-E3BE36FDA7A2}"/>
                </a:ext>
              </a:extLst>
            </p:cNvPr>
            <p:cNvSpPr txBox="1"/>
            <p:nvPr/>
          </p:nvSpPr>
          <p:spPr>
            <a:xfrm>
              <a:off x="3109366" y="1204526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Roll Cage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AD37898-5CB8-3642-81CB-F7FA377309AC}"/>
                </a:ext>
              </a:extLst>
            </p:cNvPr>
            <p:cNvCxnSpPr>
              <a:cxnSpLocks/>
            </p:cNvCxnSpPr>
            <p:nvPr/>
          </p:nvCxnSpPr>
          <p:spPr>
            <a:xfrm>
              <a:off x="3897443" y="1573967"/>
              <a:ext cx="0" cy="29980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9FB12F2-B217-6A40-BFFB-E59F13913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3770" y="4362139"/>
              <a:ext cx="1049312" cy="1195113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296950-7F25-C046-B5C2-C17ACB4000D7}"/>
                </a:ext>
              </a:extLst>
            </p:cNvPr>
            <p:cNvSpPr txBox="1"/>
            <p:nvPr/>
          </p:nvSpPr>
          <p:spPr>
            <a:xfrm>
              <a:off x="1005823" y="5487382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Steering Servo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736B2F-31D0-7647-9E43-2D8C41AC63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9496" y="4620743"/>
              <a:ext cx="532150" cy="407404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F8F0E8-971E-334A-BC1A-6581F04A58E3}"/>
                </a:ext>
              </a:extLst>
            </p:cNvPr>
            <p:cNvSpPr txBox="1"/>
            <p:nvPr/>
          </p:nvSpPr>
          <p:spPr>
            <a:xfrm>
              <a:off x="4694693" y="4973949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Chassis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ED113-331D-514B-9864-C19C97065803}"/>
                </a:ext>
              </a:extLst>
            </p:cNvPr>
            <p:cNvSpPr txBox="1"/>
            <p:nvPr/>
          </p:nvSpPr>
          <p:spPr>
            <a:xfrm>
              <a:off x="217356" y="4672448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Brushed Motor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2DC887-3DAC-9542-9A9A-6DEF2C89D4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3798" y="1723868"/>
              <a:ext cx="810265" cy="661316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0C8EB5-24BD-CB42-AFE8-75AF0BADB31E}"/>
                </a:ext>
              </a:extLst>
            </p:cNvPr>
            <p:cNvSpPr txBox="1"/>
            <p:nvPr/>
          </p:nvSpPr>
          <p:spPr>
            <a:xfrm>
              <a:off x="647700" y="150693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Servo Driver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518B034-C38B-464D-AFF0-064A6629E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3967" y="4092315"/>
              <a:ext cx="614597" cy="599607"/>
            </a:xfrm>
            <a:prstGeom prst="straightConnector1">
              <a:avLst/>
            </a:prstGeom>
            <a:ln w="25400" cap="rnd">
              <a:solidFill>
                <a:schemeClr val="tx1">
                  <a:alpha val="2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57AE18D-75EF-8341-A60C-DF5B1022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385" y="2217759"/>
            <a:ext cx="47625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49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527F38-EFEB-B442-9449-9D556A00080C}"/>
              </a:ext>
            </a:extLst>
          </p:cNvPr>
          <p:cNvSpPr/>
          <p:nvPr/>
        </p:nvSpPr>
        <p:spPr>
          <a:xfrm>
            <a:off x="560640" y="1529358"/>
            <a:ext cx="5291521" cy="366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Our platform  is inspired by the internationally viral Donkey® Cars movement which uses a Raspberry Pi and camera on a remote-control (RC) car chassis.</a:t>
            </a:r>
          </a:p>
          <a:p>
            <a:endParaRPr lang="en-US" sz="1867" dirty="0"/>
          </a:p>
          <a:p>
            <a:pPr marL="380990" indent="-38099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Donkey® Cars are low cost cars ($250) that use open source software</a:t>
            </a:r>
          </a:p>
          <a:p>
            <a:pPr marL="380990" indent="-38099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Started in California and has grown virally across the world</a:t>
            </a:r>
          </a:p>
          <a:p>
            <a:r>
              <a:rPr lang="en-US" sz="1867" dirty="0"/>
              <a:t>  </a:t>
            </a:r>
          </a:p>
          <a:p>
            <a:r>
              <a:rPr lang="en-US" sz="1867" dirty="0"/>
              <a:t>Users write python code and use deep learning neural networks to train their car to drive </a:t>
            </a:r>
            <a:r>
              <a:rPr lang="en-US" sz="1867" b="1" dirty="0"/>
              <a:t>itself</a:t>
            </a:r>
            <a:r>
              <a:rPr lang="en-US" sz="1867" dirty="0"/>
              <a:t> around a track.  </a:t>
            </a:r>
          </a:p>
          <a:p>
            <a:pPr>
              <a:spcAft>
                <a:spcPts val="800"/>
              </a:spcAft>
            </a:pPr>
            <a:endParaRPr lang="en-US" sz="1867" dirty="0">
              <a:solidFill>
                <a:srgbClr val="55565A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Curriculum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C80F63-D88E-7D4C-A695-68D8D573A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08" y="1867655"/>
            <a:ext cx="5971117" cy="314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FC038D-D06E-4B46-8640-AAED89CE0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267" y="5176520"/>
            <a:ext cx="2861733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7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Launch Event, Concept Cards</a:t>
            </a:r>
          </a:p>
        </p:txBody>
      </p:sp>
      <p:pic>
        <p:nvPicPr>
          <p:cNvPr id="9" name="Google Shape;172;p30">
            <a:extLst>
              <a:ext uri="{FF2B5EF4-FFF2-40B4-BE49-F238E27FC236}">
                <a16:creationId xmlns:a16="http://schemas.microsoft.com/office/drawing/2014/main" id="{3E303863-8B8C-0F47-A2B9-C72992F9DF8D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6938" y="4363957"/>
            <a:ext cx="488775" cy="794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3;p30">
            <a:extLst>
              <a:ext uri="{FF2B5EF4-FFF2-40B4-BE49-F238E27FC236}">
                <a16:creationId xmlns:a16="http://schemas.microsoft.com/office/drawing/2014/main" id="{2717046B-7DCD-4544-AC89-68FDD590E000}"/>
              </a:ext>
            </a:extLst>
          </p:cNvPr>
          <p:cNvSpPr/>
          <p:nvPr/>
        </p:nvSpPr>
        <p:spPr>
          <a:xfrm>
            <a:off x="2383305" y="2065179"/>
            <a:ext cx="4996123" cy="1068004"/>
          </a:xfrm>
          <a:custGeom>
            <a:avLst/>
            <a:gdLst/>
            <a:ahLst/>
            <a:cxnLst/>
            <a:rect l="l" t="t" r="r" b="b"/>
            <a:pathLst>
              <a:path w="4392196" h="1068004" extrusionOk="0">
                <a:moveTo>
                  <a:pt x="0" y="681736"/>
                </a:moveTo>
                <a:cubicBezTo>
                  <a:pt x="115195" y="169892"/>
                  <a:pt x="1587686" y="-50868"/>
                  <a:pt x="2095046" y="9794"/>
                </a:cubicBezTo>
                <a:cubicBezTo>
                  <a:pt x="2602407" y="70456"/>
                  <a:pt x="2661305" y="928043"/>
                  <a:pt x="3044163" y="1045705"/>
                </a:cubicBezTo>
                <a:cubicBezTo>
                  <a:pt x="3427021" y="1163367"/>
                  <a:pt x="4167524" y="780183"/>
                  <a:pt x="4392196" y="715767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5;p30">
            <a:extLst>
              <a:ext uri="{FF2B5EF4-FFF2-40B4-BE49-F238E27FC236}">
                <a16:creationId xmlns:a16="http://schemas.microsoft.com/office/drawing/2014/main" id="{74231F13-EC9D-0445-B50C-ED1B9BCBE10F}"/>
              </a:ext>
            </a:extLst>
          </p:cNvPr>
          <p:cNvSpPr/>
          <p:nvPr/>
        </p:nvSpPr>
        <p:spPr>
          <a:xfrm>
            <a:off x="2440763" y="2047637"/>
            <a:ext cx="4935675" cy="1103089"/>
          </a:xfrm>
          <a:custGeom>
            <a:avLst/>
            <a:gdLst/>
            <a:ahLst/>
            <a:cxnLst/>
            <a:rect l="l" t="t" r="r" b="b"/>
            <a:pathLst>
              <a:path w="4416711" h="1103089" extrusionOk="0">
                <a:moveTo>
                  <a:pt x="0" y="642297"/>
                </a:moveTo>
                <a:cubicBezTo>
                  <a:pt x="98728" y="112165"/>
                  <a:pt x="1574216" y="-56778"/>
                  <a:pt x="2085662" y="16075"/>
                </a:cubicBezTo>
                <a:cubicBezTo>
                  <a:pt x="2597108" y="88928"/>
                  <a:pt x="2680170" y="957184"/>
                  <a:pt x="3068678" y="1079418"/>
                </a:cubicBezTo>
                <a:cubicBezTo>
                  <a:pt x="3457186" y="1201652"/>
                  <a:pt x="4192039" y="813896"/>
                  <a:pt x="4416711" y="749480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76;p30">
            <a:extLst>
              <a:ext uri="{FF2B5EF4-FFF2-40B4-BE49-F238E27FC236}">
                <a16:creationId xmlns:a16="http://schemas.microsoft.com/office/drawing/2014/main" id="{6FEFBC47-F6CA-8E44-BA3F-85B415BC5420}"/>
              </a:ext>
            </a:extLst>
          </p:cNvPr>
          <p:cNvSpPr/>
          <p:nvPr/>
        </p:nvSpPr>
        <p:spPr>
          <a:xfrm>
            <a:off x="7597079" y="3373097"/>
            <a:ext cx="1925607" cy="1851331"/>
          </a:xfrm>
          <a:custGeom>
            <a:avLst/>
            <a:gdLst/>
            <a:ahLst/>
            <a:cxnLst/>
            <a:rect l="l" t="t" r="r" b="b"/>
            <a:pathLst>
              <a:path w="1874069" h="1851330" extrusionOk="0">
                <a:moveTo>
                  <a:pt x="237426" y="0"/>
                </a:moveTo>
                <a:cubicBezTo>
                  <a:pt x="108121" y="358533"/>
                  <a:pt x="-125020" y="613795"/>
                  <a:pt x="82929" y="791946"/>
                </a:cubicBezTo>
                <a:cubicBezTo>
                  <a:pt x="290878" y="970097"/>
                  <a:pt x="1186597" y="892341"/>
                  <a:pt x="1485120" y="1068905"/>
                </a:cubicBezTo>
                <a:cubicBezTo>
                  <a:pt x="1783643" y="1245469"/>
                  <a:pt x="1787131" y="1595235"/>
                  <a:pt x="1874069" y="1851330"/>
                </a:cubicBezTo>
              </a:path>
            </a:pathLst>
          </a:custGeom>
          <a:noFill/>
          <a:ln w="3810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7;p30">
            <a:extLst>
              <a:ext uri="{FF2B5EF4-FFF2-40B4-BE49-F238E27FC236}">
                <a16:creationId xmlns:a16="http://schemas.microsoft.com/office/drawing/2014/main" id="{92405102-CCDF-5A49-8A22-983257C3B85C}"/>
              </a:ext>
            </a:extLst>
          </p:cNvPr>
          <p:cNvSpPr/>
          <p:nvPr/>
        </p:nvSpPr>
        <p:spPr>
          <a:xfrm>
            <a:off x="7628827" y="3356799"/>
            <a:ext cx="1906324" cy="2029591"/>
          </a:xfrm>
          <a:custGeom>
            <a:avLst/>
            <a:gdLst/>
            <a:ahLst/>
            <a:cxnLst/>
            <a:rect l="l" t="t" r="r" b="b"/>
            <a:pathLst>
              <a:path w="1855303" h="2029591" extrusionOk="0">
                <a:moveTo>
                  <a:pt x="266226" y="0"/>
                </a:moveTo>
                <a:cubicBezTo>
                  <a:pt x="-20095" y="402556"/>
                  <a:pt x="-65627" y="663286"/>
                  <a:pt x="82530" y="842191"/>
                </a:cubicBezTo>
                <a:cubicBezTo>
                  <a:pt x="230687" y="1021096"/>
                  <a:pt x="1126911" y="875530"/>
                  <a:pt x="1422373" y="1073430"/>
                </a:cubicBezTo>
                <a:cubicBezTo>
                  <a:pt x="1717835" y="1271330"/>
                  <a:pt x="1768365" y="1660374"/>
                  <a:pt x="1855303" y="2029591"/>
                </a:cubicBezTo>
              </a:path>
            </a:pathLst>
          </a:custGeom>
          <a:noFill/>
          <a:ln w="76200" cap="flat" cmpd="sng">
            <a:solidFill>
              <a:srgbClr val="FFFF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oogle Shape;178;p30">
            <a:extLst>
              <a:ext uri="{FF2B5EF4-FFF2-40B4-BE49-F238E27FC236}">
                <a16:creationId xmlns:a16="http://schemas.microsoft.com/office/drawing/2014/main" id="{96AC6485-AFA4-5247-9362-51B534E6BD53}"/>
              </a:ext>
            </a:extLst>
          </p:cNvPr>
          <p:cNvGrpSpPr/>
          <p:nvPr/>
        </p:nvGrpSpPr>
        <p:grpSpPr>
          <a:xfrm>
            <a:off x="8924107" y="5131812"/>
            <a:ext cx="1197204" cy="1517715"/>
            <a:chOff x="6345047" y="4691185"/>
            <a:chExt cx="1197204" cy="1517715"/>
          </a:xfrm>
        </p:grpSpPr>
        <p:sp>
          <p:nvSpPr>
            <p:cNvPr id="19" name="Google Shape;179;p30">
              <a:extLst>
                <a:ext uri="{FF2B5EF4-FFF2-40B4-BE49-F238E27FC236}">
                  <a16:creationId xmlns:a16="http://schemas.microsoft.com/office/drawing/2014/main" id="{CFE8263B-32D3-3A4D-AEAE-AAE45528A99F}"/>
                </a:ext>
              </a:extLst>
            </p:cNvPr>
            <p:cNvSpPr/>
            <p:nvPr/>
          </p:nvSpPr>
          <p:spPr>
            <a:xfrm>
              <a:off x="6345047" y="4691185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80;p30">
              <a:extLst>
                <a:ext uri="{FF2B5EF4-FFF2-40B4-BE49-F238E27FC236}">
                  <a16:creationId xmlns:a16="http://schemas.microsoft.com/office/drawing/2014/main" id="{53CF7F78-CC0A-514F-9BD0-D7C89584A36F}"/>
                </a:ext>
              </a:extLst>
            </p:cNvPr>
            <p:cNvSpPr/>
            <p:nvPr/>
          </p:nvSpPr>
          <p:spPr>
            <a:xfrm>
              <a:off x="6431459" y="4779954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81;p30">
              <a:extLst>
                <a:ext uri="{FF2B5EF4-FFF2-40B4-BE49-F238E27FC236}">
                  <a16:creationId xmlns:a16="http://schemas.microsoft.com/office/drawing/2014/main" id="{1B677A3D-906E-A444-8B9E-4FE856067FA0}"/>
                </a:ext>
              </a:extLst>
            </p:cNvPr>
            <p:cNvSpPr txBox="1"/>
            <p:nvPr/>
          </p:nvSpPr>
          <p:spPr>
            <a:xfrm>
              <a:off x="6513468" y="5100561"/>
              <a:ext cx="8603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Finishing</a:t>
              </a:r>
              <a:b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 dirty="0"/>
            </a:p>
          </p:txBody>
        </p:sp>
      </p:grpSp>
      <p:grpSp>
        <p:nvGrpSpPr>
          <p:cNvPr id="24" name="Google Shape;182;p30">
            <a:extLst>
              <a:ext uri="{FF2B5EF4-FFF2-40B4-BE49-F238E27FC236}">
                <a16:creationId xmlns:a16="http://schemas.microsoft.com/office/drawing/2014/main" id="{9849BF2F-CAC7-F04D-8658-D66C7DFD11F8}"/>
              </a:ext>
            </a:extLst>
          </p:cNvPr>
          <p:cNvGrpSpPr/>
          <p:nvPr/>
        </p:nvGrpSpPr>
        <p:grpSpPr>
          <a:xfrm>
            <a:off x="7274561" y="1976729"/>
            <a:ext cx="1197204" cy="1517715"/>
            <a:chOff x="6110140" y="1675030"/>
            <a:chExt cx="1197204" cy="1517715"/>
          </a:xfrm>
        </p:grpSpPr>
        <p:sp>
          <p:nvSpPr>
            <p:cNvPr id="25" name="Google Shape;183;p30">
              <a:extLst>
                <a:ext uri="{FF2B5EF4-FFF2-40B4-BE49-F238E27FC236}">
                  <a16:creationId xmlns:a16="http://schemas.microsoft.com/office/drawing/2014/main" id="{9F1F9A42-936C-DA49-805E-549BCED23917}"/>
                </a:ext>
              </a:extLst>
            </p:cNvPr>
            <p:cNvSpPr/>
            <p:nvPr/>
          </p:nvSpPr>
          <p:spPr>
            <a:xfrm>
              <a:off x="6110140" y="167503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84;p30">
              <a:extLst>
                <a:ext uri="{FF2B5EF4-FFF2-40B4-BE49-F238E27FC236}">
                  <a16:creationId xmlns:a16="http://schemas.microsoft.com/office/drawing/2014/main" id="{4AA65271-10CE-874B-BF60-0AC6A44B6D79}"/>
                </a:ext>
              </a:extLst>
            </p:cNvPr>
            <p:cNvSpPr/>
            <p:nvPr/>
          </p:nvSpPr>
          <p:spPr>
            <a:xfrm>
              <a:off x="6196552" y="1763799"/>
              <a:ext cx="1038424" cy="134410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85;p30">
              <a:extLst>
                <a:ext uri="{FF2B5EF4-FFF2-40B4-BE49-F238E27FC236}">
                  <a16:creationId xmlns:a16="http://schemas.microsoft.com/office/drawing/2014/main" id="{4C312B9C-B1CB-DF4D-877A-062A2BB8687A}"/>
                </a:ext>
              </a:extLst>
            </p:cNvPr>
            <p:cNvSpPr txBox="1"/>
            <p:nvPr/>
          </p:nvSpPr>
          <p:spPr>
            <a:xfrm>
              <a:off x="6140703" y="2084406"/>
              <a:ext cx="11360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Intermediate</a:t>
              </a:r>
              <a:b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 dirty="0"/>
            </a:p>
          </p:txBody>
        </p:sp>
      </p:grpSp>
      <p:grpSp>
        <p:nvGrpSpPr>
          <p:cNvPr id="28" name="Google Shape;186;p30">
            <a:extLst>
              <a:ext uri="{FF2B5EF4-FFF2-40B4-BE49-F238E27FC236}">
                <a16:creationId xmlns:a16="http://schemas.microsoft.com/office/drawing/2014/main" id="{1495FAEA-D619-B048-AB79-749F174FD088}"/>
              </a:ext>
            </a:extLst>
          </p:cNvPr>
          <p:cNvGrpSpPr/>
          <p:nvPr/>
        </p:nvGrpSpPr>
        <p:grpSpPr>
          <a:xfrm>
            <a:off x="1846941" y="2668592"/>
            <a:ext cx="1197204" cy="1517715"/>
            <a:chOff x="499621" y="1659370"/>
            <a:chExt cx="1197204" cy="1517715"/>
          </a:xfrm>
        </p:grpSpPr>
        <p:sp>
          <p:nvSpPr>
            <p:cNvPr id="29" name="Google Shape;187;p30">
              <a:extLst>
                <a:ext uri="{FF2B5EF4-FFF2-40B4-BE49-F238E27FC236}">
                  <a16:creationId xmlns:a16="http://schemas.microsoft.com/office/drawing/2014/main" id="{DEC180D0-6D50-FE44-B7C9-604EC5F25F0D}"/>
                </a:ext>
              </a:extLst>
            </p:cNvPr>
            <p:cNvSpPr/>
            <p:nvPr/>
          </p:nvSpPr>
          <p:spPr>
            <a:xfrm>
              <a:off x="499621" y="1659370"/>
              <a:ext cx="1197204" cy="1517715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88;p30">
              <a:extLst>
                <a:ext uri="{FF2B5EF4-FFF2-40B4-BE49-F238E27FC236}">
                  <a16:creationId xmlns:a16="http://schemas.microsoft.com/office/drawing/2014/main" id="{C5437018-C627-7D42-9B8D-A2039B588EA0}"/>
                </a:ext>
              </a:extLst>
            </p:cNvPr>
            <p:cNvSpPr/>
            <p:nvPr/>
          </p:nvSpPr>
          <p:spPr>
            <a:xfrm>
              <a:off x="579011" y="1719858"/>
              <a:ext cx="1038424" cy="134606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89;p30">
              <a:extLst>
                <a:ext uri="{FF2B5EF4-FFF2-40B4-BE49-F238E27FC236}">
                  <a16:creationId xmlns:a16="http://schemas.microsoft.com/office/drawing/2014/main" id="{99CCA1C2-F390-5648-88B6-CAD7317E0FA4}"/>
                </a:ext>
              </a:extLst>
            </p:cNvPr>
            <p:cNvSpPr txBox="1"/>
            <p:nvPr/>
          </p:nvSpPr>
          <p:spPr>
            <a:xfrm>
              <a:off x="571989" y="2068746"/>
              <a:ext cx="105246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Starting</a:t>
              </a:r>
              <a:b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 dirty="0"/>
            </a:p>
          </p:txBody>
        </p:sp>
      </p:grpSp>
      <p:grpSp>
        <p:nvGrpSpPr>
          <p:cNvPr id="32" name="Google Shape;191;p30">
            <a:extLst>
              <a:ext uri="{FF2B5EF4-FFF2-40B4-BE49-F238E27FC236}">
                <a16:creationId xmlns:a16="http://schemas.microsoft.com/office/drawing/2014/main" id="{5AB93FE5-D2B7-6C4F-A403-3A6B8CEEA639}"/>
              </a:ext>
            </a:extLst>
          </p:cNvPr>
          <p:cNvGrpSpPr/>
          <p:nvPr/>
        </p:nvGrpSpPr>
        <p:grpSpPr>
          <a:xfrm rot="1520869">
            <a:off x="2173875" y="2065667"/>
            <a:ext cx="1269964" cy="602327"/>
            <a:chOff x="310691" y="1085164"/>
            <a:chExt cx="1270000" cy="602344"/>
          </a:xfrm>
        </p:grpSpPr>
        <p:pic>
          <p:nvPicPr>
            <p:cNvPr id="33" name="Google Shape;192;p30">
              <a:extLst>
                <a:ext uri="{FF2B5EF4-FFF2-40B4-BE49-F238E27FC236}">
                  <a16:creationId xmlns:a16="http://schemas.microsoft.com/office/drawing/2014/main" id="{174F99E4-E84D-E641-A364-8BAB92ECF0F3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691" y="1085164"/>
              <a:ext cx="1270000" cy="330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" name="Google Shape;193;p30">
              <a:extLst>
                <a:ext uri="{FF2B5EF4-FFF2-40B4-BE49-F238E27FC236}">
                  <a16:creationId xmlns:a16="http://schemas.microsoft.com/office/drawing/2014/main" id="{3DB319C4-B1FF-B244-8086-5B14161D0F54}"/>
                </a:ext>
              </a:extLst>
            </p:cNvPr>
            <p:cNvCxnSpPr/>
            <p:nvPr/>
          </p:nvCxnSpPr>
          <p:spPr>
            <a:xfrm>
              <a:off x="310691" y="1095422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194;p30">
              <a:extLst>
                <a:ext uri="{FF2B5EF4-FFF2-40B4-BE49-F238E27FC236}">
                  <a16:creationId xmlns:a16="http://schemas.microsoft.com/office/drawing/2014/main" id="{7B9DDF30-543F-7F41-BFCB-5809A83DDA7F}"/>
                </a:ext>
              </a:extLst>
            </p:cNvPr>
            <p:cNvCxnSpPr/>
            <p:nvPr/>
          </p:nvCxnSpPr>
          <p:spPr>
            <a:xfrm>
              <a:off x="1580691" y="1085164"/>
              <a:ext cx="0" cy="59208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" name="Google Shape;195;p30">
            <a:extLst>
              <a:ext uri="{FF2B5EF4-FFF2-40B4-BE49-F238E27FC236}">
                <a16:creationId xmlns:a16="http://schemas.microsoft.com/office/drawing/2014/main" id="{D5C06017-9119-7448-859B-EF622F1124F1}"/>
              </a:ext>
            </a:extLst>
          </p:cNvPr>
          <p:cNvSpPr txBox="1"/>
          <p:nvPr/>
        </p:nvSpPr>
        <p:spPr>
          <a:xfrm>
            <a:off x="2711179" y="1659054"/>
            <a:ext cx="79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 dirty="0"/>
          </a:p>
        </p:txBody>
      </p:sp>
      <p:sp>
        <p:nvSpPr>
          <p:cNvPr id="37" name="Google Shape;196;p30">
            <a:extLst>
              <a:ext uri="{FF2B5EF4-FFF2-40B4-BE49-F238E27FC236}">
                <a16:creationId xmlns:a16="http://schemas.microsoft.com/office/drawing/2014/main" id="{A6AABD2E-5EA1-4F42-B6A1-668B56ED7690}"/>
              </a:ext>
            </a:extLst>
          </p:cNvPr>
          <p:cNvSpPr txBox="1"/>
          <p:nvPr/>
        </p:nvSpPr>
        <p:spPr>
          <a:xfrm>
            <a:off x="3840279" y="1510970"/>
            <a:ext cx="9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Nvidia Nano</a:t>
            </a:r>
            <a:endParaRPr dirty="0"/>
          </a:p>
        </p:txBody>
      </p:sp>
      <p:sp>
        <p:nvSpPr>
          <p:cNvPr id="38" name="Google Shape;197;p30">
            <a:extLst>
              <a:ext uri="{FF2B5EF4-FFF2-40B4-BE49-F238E27FC236}">
                <a16:creationId xmlns:a16="http://schemas.microsoft.com/office/drawing/2014/main" id="{1E0E47CB-7854-B640-A924-5C9830278979}"/>
              </a:ext>
            </a:extLst>
          </p:cNvPr>
          <p:cNvSpPr txBox="1"/>
          <p:nvPr/>
        </p:nvSpPr>
        <p:spPr>
          <a:xfrm>
            <a:off x="8707871" y="3208417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 dirty="0"/>
          </a:p>
        </p:txBody>
      </p:sp>
      <p:sp>
        <p:nvSpPr>
          <p:cNvPr id="39" name="Google Shape;198;p30">
            <a:extLst>
              <a:ext uri="{FF2B5EF4-FFF2-40B4-BE49-F238E27FC236}">
                <a16:creationId xmlns:a16="http://schemas.microsoft.com/office/drawing/2014/main" id="{9230FC49-60DE-D94A-BE43-52919F36BABB}"/>
              </a:ext>
            </a:extLst>
          </p:cNvPr>
          <p:cNvSpPr txBox="1"/>
          <p:nvPr/>
        </p:nvSpPr>
        <p:spPr>
          <a:xfrm>
            <a:off x="5727019" y="2429298"/>
            <a:ext cx="129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dirty="0"/>
          </a:p>
        </p:txBody>
      </p:sp>
      <p:sp>
        <p:nvSpPr>
          <p:cNvPr id="40" name="Google Shape;199;p30">
            <a:extLst>
              <a:ext uri="{FF2B5EF4-FFF2-40B4-BE49-F238E27FC236}">
                <a16:creationId xmlns:a16="http://schemas.microsoft.com/office/drawing/2014/main" id="{55CD3AC3-665B-2D44-BF32-7CB8756AC154}"/>
              </a:ext>
            </a:extLst>
          </p:cNvPr>
          <p:cNvSpPr txBox="1"/>
          <p:nvPr/>
        </p:nvSpPr>
        <p:spPr>
          <a:xfrm>
            <a:off x="7951101" y="3655603"/>
            <a:ext cx="1150783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dirty="0"/>
          </a:p>
        </p:txBody>
      </p:sp>
      <p:sp>
        <p:nvSpPr>
          <p:cNvPr id="41" name="Google Shape;200;p30">
            <a:extLst>
              <a:ext uri="{FF2B5EF4-FFF2-40B4-BE49-F238E27FC236}">
                <a16:creationId xmlns:a16="http://schemas.microsoft.com/office/drawing/2014/main" id="{B1F8EAD7-AF6D-1542-BB8E-57C6510E39F4}"/>
              </a:ext>
            </a:extLst>
          </p:cNvPr>
          <p:cNvSpPr txBox="1"/>
          <p:nvPr/>
        </p:nvSpPr>
        <p:spPr>
          <a:xfrm>
            <a:off x="10171325" y="3972103"/>
            <a:ext cx="8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Finish!</a:t>
            </a:r>
            <a:endParaRPr dirty="0"/>
          </a:p>
        </p:txBody>
      </p:sp>
      <p:sp>
        <p:nvSpPr>
          <p:cNvPr id="42" name="Google Shape;201;p30">
            <a:extLst>
              <a:ext uri="{FF2B5EF4-FFF2-40B4-BE49-F238E27FC236}">
                <a16:creationId xmlns:a16="http://schemas.microsoft.com/office/drawing/2014/main" id="{FAE90AA6-7831-794F-B9B1-92199561AEF5}"/>
              </a:ext>
            </a:extLst>
          </p:cNvPr>
          <p:cNvSpPr txBox="1"/>
          <p:nvPr/>
        </p:nvSpPr>
        <p:spPr>
          <a:xfrm>
            <a:off x="7875183" y="4622638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a Model</a:t>
            </a:r>
            <a:endParaRPr dirty="0"/>
          </a:p>
        </p:txBody>
      </p:sp>
      <p:sp>
        <p:nvSpPr>
          <p:cNvPr id="43" name="Google Shape;197;p30">
            <a:extLst>
              <a:ext uri="{FF2B5EF4-FFF2-40B4-BE49-F238E27FC236}">
                <a16:creationId xmlns:a16="http://schemas.microsoft.com/office/drawing/2014/main" id="{AA68B2E3-52AC-B74D-A734-D5C72C7FC358}"/>
              </a:ext>
            </a:extLst>
          </p:cNvPr>
          <p:cNvSpPr txBox="1"/>
          <p:nvPr/>
        </p:nvSpPr>
        <p:spPr>
          <a:xfrm>
            <a:off x="5461513" y="1784657"/>
            <a:ext cx="122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dirty="0"/>
          </a:p>
        </p:txBody>
      </p:sp>
      <p:sp>
        <p:nvSpPr>
          <p:cNvPr id="44" name="Google Shape;197;p30">
            <a:extLst>
              <a:ext uri="{FF2B5EF4-FFF2-40B4-BE49-F238E27FC236}">
                <a16:creationId xmlns:a16="http://schemas.microsoft.com/office/drawing/2014/main" id="{809E6B0E-FA15-FB4B-8C66-1CF431CBDAAE}"/>
              </a:ext>
            </a:extLst>
          </p:cNvPr>
          <p:cNvSpPr txBox="1"/>
          <p:nvPr/>
        </p:nvSpPr>
        <p:spPr>
          <a:xfrm>
            <a:off x="10203321" y="5574093"/>
            <a:ext cx="1226700" cy="68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467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Autonomous</a:t>
            </a:r>
          </a:p>
          <a:p>
            <a:r>
              <a:rPr lang="en" sz="1467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Driving!</a:t>
            </a:r>
            <a:endParaRPr sz="2400" b="1" dirty="0"/>
          </a:p>
        </p:txBody>
      </p:sp>
      <p:sp>
        <p:nvSpPr>
          <p:cNvPr id="45" name="Google Shape;190;p30">
            <a:extLst>
              <a:ext uri="{FF2B5EF4-FFF2-40B4-BE49-F238E27FC236}">
                <a16:creationId xmlns:a16="http://schemas.microsoft.com/office/drawing/2014/main" id="{17EEEC63-B84A-FC46-8947-52DC64F8CD29}"/>
              </a:ext>
            </a:extLst>
          </p:cNvPr>
          <p:cNvSpPr txBox="1"/>
          <p:nvPr/>
        </p:nvSpPr>
        <p:spPr>
          <a:xfrm>
            <a:off x="1978401" y="4360229"/>
            <a:ext cx="59727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indent="-342891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4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One double-sided laminated card per concept. Activities and suggested questions on the front.  Answers on the back.</a:t>
            </a:r>
            <a:endParaRPr sz="1467" dirty="0"/>
          </a:p>
          <a:p>
            <a:pPr marL="342891" indent="-342891">
              <a:buClr>
                <a:srgbClr val="00B050"/>
              </a:buClr>
              <a:buSzPts val="1600"/>
              <a:buFont typeface="Calibri"/>
              <a:buAutoNum type="arabicPeriod"/>
            </a:pPr>
            <a:r>
              <a:rPr lang="en" sz="1467" b="1" dirty="0">
                <a:solidFill>
                  <a:srgbClr val="00B050"/>
                </a:solidFill>
                <a:ea typeface="Calibri"/>
                <a:cs typeface="Calibri"/>
                <a:sym typeface="Calibri"/>
              </a:rPr>
              <a:t>Starting Concepts (green borders) </a:t>
            </a:r>
            <a:r>
              <a:rPr lang="en" sz="14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have no dependencies on other concepts.  They should be attempted first.</a:t>
            </a:r>
            <a:endParaRPr sz="1467" dirty="0"/>
          </a:p>
          <a:p>
            <a:pPr marL="342891" indent="-342891">
              <a:buClr>
                <a:srgbClr val="0070C0"/>
              </a:buClr>
              <a:buSzPts val="1600"/>
              <a:buFont typeface="Calibri"/>
              <a:buAutoNum type="arabicPeriod"/>
            </a:pPr>
            <a:r>
              <a:rPr lang="en" sz="1467" b="1" dirty="0">
                <a:solidFill>
                  <a:srgbClr val="0070C0"/>
                </a:solidFill>
                <a:ea typeface="Calibri"/>
                <a:cs typeface="Calibri"/>
                <a:sym typeface="Calibri"/>
              </a:rPr>
              <a:t>Intermediate Concepts (blue borders) </a:t>
            </a:r>
            <a:r>
              <a:rPr lang="en" sz="14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should be for students that have completed most of the starting concepts or are already familiar with the topic.</a:t>
            </a:r>
            <a:endParaRPr sz="1467" dirty="0"/>
          </a:p>
          <a:p>
            <a:pPr marL="342891" indent="-342891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467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Finishing Concepts (black borders) </a:t>
            </a:r>
            <a:r>
              <a:rPr lang="en" sz="14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should be attempted after the intermediate concepts are mastered.</a:t>
            </a:r>
            <a:endParaRPr sz="1467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D8460E-0953-C542-BD2D-183D594924B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6073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0A7DBB-915A-4B4B-87F3-F1F498DC2D2A}"/>
              </a:ext>
            </a:extLst>
          </p:cNvPr>
          <p:cNvCxnSpPr>
            <a:cxnSpLocks/>
          </p:cNvCxnSpPr>
          <p:nvPr/>
        </p:nvCxnSpPr>
        <p:spPr>
          <a:xfrm>
            <a:off x="484331" y="3658876"/>
            <a:ext cx="894414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65B3B50-8D45-0449-98DF-7D5E2FED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4" y="317063"/>
            <a:ext cx="11195817" cy="893763"/>
          </a:xfrm>
        </p:spPr>
        <p:txBody>
          <a:bodyPr>
            <a:normAutofit fontScale="90000"/>
          </a:bodyPr>
          <a:lstStyle/>
          <a:p>
            <a:r>
              <a:rPr lang="en-US" sz="3733" dirty="0">
                <a:solidFill>
                  <a:srgbClr val="ED9619"/>
                </a:solidFill>
              </a:rPr>
              <a:t>AI Racing League</a:t>
            </a:r>
            <a:br>
              <a:rPr lang="en-US" sz="3733" dirty="0"/>
            </a:br>
            <a:r>
              <a:rPr lang="en-US" sz="2400" dirty="0">
                <a:solidFill>
                  <a:schemeClr val="accent5"/>
                </a:solidFill>
              </a:rPr>
              <a:t>Launch Event, Feedback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5BA9708-7263-E54C-A3C7-54E59698BE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6"/>
          <a:stretch/>
        </p:blipFill>
        <p:spPr>
          <a:xfrm>
            <a:off x="615183" y="1611897"/>
            <a:ext cx="1333236" cy="177292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E247FA3-B436-0545-A0BC-431F6B4B8956}"/>
              </a:ext>
            </a:extLst>
          </p:cNvPr>
          <p:cNvSpPr/>
          <p:nvPr/>
        </p:nvSpPr>
        <p:spPr>
          <a:xfrm>
            <a:off x="1948419" y="2091749"/>
            <a:ext cx="9184639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br>
              <a:rPr lang="en-US" sz="1600" i="1" dirty="0"/>
            </a:br>
            <a:r>
              <a:rPr lang="en-US" sz="1600" i="1" dirty="0"/>
              <a:t>“Open source projects are really about building a community and specifically educating people in Computer Science, Robotics and Machine Learning.  It is rare to find an organization whose mission is so aligned with ours.  We hope to build a lasting partnership with Optum.” - Adam Conway, Donkey® Cars Co-Founder</a:t>
            </a:r>
          </a:p>
          <a:p>
            <a:pPr>
              <a:spcBef>
                <a:spcPts val="800"/>
              </a:spcBef>
            </a:pPr>
            <a:endParaRPr lang="en-US" sz="1600" i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268F56C-5566-274F-B3A8-5005DE3956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31" y="3354076"/>
            <a:ext cx="1405429" cy="140542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726F566-9168-4940-B570-16CEC6F9DF4E}"/>
              </a:ext>
            </a:extLst>
          </p:cNvPr>
          <p:cNvSpPr/>
          <p:nvPr/>
        </p:nvSpPr>
        <p:spPr>
          <a:xfrm>
            <a:off x="3645119" y="5811941"/>
            <a:ext cx="7243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br>
              <a:rPr lang="en-US" sz="1600" i="1" dirty="0"/>
            </a:br>
            <a:r>
              <a:rPr lang="en-US" sz="1600" i="1" dirty="0"/>
              <a:t>“It was an amazing experience how all these technologies were put together. Job well done.” - Mohamed Hassan, Big Data Engineer, Thomson Reuters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A3CB366-2F4A-F248-81D6-491BF9D15D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204" y="5132387"/>
            <a:ext cx="1409915" cy="140991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2CF5A18-38FA-C94D-83E5-9ADB70958307}"/>
              </a:ext>
            </a:extLst>
          </p:cNvPr>
          <p:cNvSpPr/>
          <p:nvPr/>
        </p:nvSpPr>
        <p:spPr>
          <a:xfrm>
            <a:off x="1483359" y="4042998"/>
            <a:ext cx="86529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800"/>
              </a:spcBef>
            </a:pPr>
            <a:br>
              <a:rPr lang="en-US" sz="1600" i="1" dirty="0"/>
            </a:br>
            <a:r>
              <a:rPr lang="en-US" sz="1600" i="1" dirty="0"/>
              <a:t>“I was so impressed! I look forward to more opportunities to learn about your incredible program!” - Andrea Touhey, Educator | Founder, MathTreks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B5339C-7551-2746-825F-A2F81273C144}"/>
              </a:ext>
            </a:extLst>
          </p:cNvPr>
          <p:cNvCxnSpPr>
            <a:cxnSpLocks/>
          </p:cNvCxnSpPr>
          <p:nvPr/>
        </p:nvCxnSpPr>
        <p:spPr>
          <a:xfrm>
            <a:off x="3726397" y="4999996"/>
            <a:ext cx="788416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56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FD08-CB0A-5F4F-8828-1BF5BA7F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Robotics Builds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2C72-B228-394C-A7EB-803C6716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93" y="2031882"/>
            <a:ext cx="8991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4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C392-C134-7E4A-AAFB-DDA66344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27" y="218398"/>
            <a:ext cx="10515600" cy="1032249"/>
          </a:xfrm>
        </p:spPr>
        <p:txBody>
          <a:bodyPr/>
          <a:lstStyle/>
          <a:p>
            <a:r>
              <a:rPr lang="en-US" dirty="0"/>
              <a:t>Community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1AD47-A6DE-B546-9EE2-AD393196F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7F0AF-A41D-C444-BD8B-D057CBBE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7561"/>
            <a:ext cx="9482328" cy="4822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1DF61-D683-874E-9924-D605F30B6186}"/>
              </a:ext>
            </a:extLst>
          </p:cNvPr>
          <p:cNvSpPr txBox="1"/>
          <p:nvPr/>
        </p:nvSpPr>
        <p:spPr>
          <a:xfrm>
            <a:off x="10698480" y="2112264"/>
            <a:ext cx="122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2,500 in Bay Area Meetup</a:t>
            </a:r>
          </a:p>
        </p:txBody>
      </p:sp>
    </p:spTree>
    <p:extLst>
      <p:ext uri="{BB962C8B-B14F-4D97-AF65-F5344CB8AC3E}">
        <p14:creationId xmlns:p14="http://schemas.microsoft.com/office/powerpoint/2010/main" val="330935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0BDD-2827-5B40-BE67-389E4A4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A95B2-0E81-9F4F-AD2F-EC740156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743"/>
            <a:ext cx="10515600" cy="45494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CoderDojo?</a:t>
            </a:r>
          </a:p>
          <a:p>
            <a:r>
              <a:rPr lang="en-US" dirty="0"/>
              <a:t>What are Concept Cards?  How are they used at CoderDojo events?</a:t>
            </a:r>
          </a:p>
          <a:p>
            <a:r>
              <a:rPr lang="en-US" dirty="0"/>
              <a:t>How can we leverage inexpensive hardware (Arduino and Pi)?</a:t>
            </a:r>
          </a:p>
          <a:p>
            <a:r>
              <a:rPr lang="en-US" dirty="0"/>
              <a:t>What exactly is AI and how is it different?</a:t>
            </a:r>
          </a:p>
          <a:p>
            <a:r>
              <a:rPr lang="en-US" dirty="0"/>
              <a:t>How will AI impact STEM education?</a:t>
            </a:r>
          </a:p>
          <a:p>
            <a:r>
              <a:rPr lang="en-US" dirty="0"/>
              <a:t>How will we teach AI concepts in our schools, colleges and universities?</a:t>
            </a:r>
          </a:p>
          <a:p>
            <a:r>
              <a:rPr lang="en-US" dirty="0"/>
              <a:t>Case Studies</a:t>
            </a:r>
          </a:p>
          <a:p>
            <a:pPr lvl="1"/>
            <a:r>
              <a:rPr lang="en-US" dirty="0"/>
              <a:t>Google’s Teachable Machine</a:t>
            </a:r>
          </a:p>
          <a:p>
            <a:pPr lvl="1"/>
            <a:r>
              <a:rPr lang="en-US" dirty="0"/>
              <a:t>The DonkeyCar Movement</a:t>
            </a:r>
          </a:p>
          <a:p>
            <a:pPr lvl="1"/>
            <a:r>
              <a:rPr lang="en-US" dirty="0"/>
              <a:t>Learning Recommendation Systems: Knowledge Spaces</a:t>
            </a:r>
          </a:p>
          <a:p>
            <a:pPr lvl="1"/>
            <a:r>
              <a:rPr lang="en-US" dirty="0"/>
              <a:t>The Futurists Academy</a:t>
            </a:r>
          </a:p>
          <a:p>
            <a:r>
              <a:rPr lang="en-US" dirty="0"/>
              <a:t>How will we Training our Teachers?</a:t>
            </a:r>
          </a:p>
          <a:p>
            <a:r>
              <a:rPr lang="en-US" dirty="0"/>
              <a:t>What are the key take-home points?</a:t>
            </a:r>
          </a:p>
        </p:txBody>
      </p:sp>
    </p:spTree>
    <p:extLst>
      <p:ext uri="{BB962C8B-B14F-4D97-AF65-F5344CB8AC3E}">
        <p14:creationId xmlns:p14="http://schemas.microsoft.com/office/powerpoint/2010/main" val="2217879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4E433-0E38-CB4D-998C-30068D88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Cards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20364-9786-F444-90E8-97454B1F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B61F6-390D-6B46-9322-5B2C0E92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12B11-18E3-2842-881F-82BCFD970CD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315A6-D3F9-7340-89C5-A2AA0519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76" y="1582215"/>
            <a:ext cx="6944584" cy="49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7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6"/>
          <p:cNvSpPr txBox="1"/>
          <p:nvPr/>
        </p:nvSpPr>
        <p:spPr>
          <a:xfrm>
            <a:off x="1244690" y="926346"/>
            <a:ext cx="9067800" cy="501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kumimoji="0" lang="en-US" sz="4000" b="1" i="1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student, intelligent agents for teaching must know…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40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what concepts you </a:t>
            </a:r>
            <a: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already know</a:t>
            </a:r>
            <a: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b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what concepts you are </a:t>
            </a:r>
            <a: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not ready to learn,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40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what concepts you are </a:t>
            </a:r>
            <a:r>
              <a:rPr kumimoji="0" lang="en-US" sz="4000" b="0" i="1" u="none" strike="noStrike" kern="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ready to learn</a:t>
            </a:r>
            <a:endParaRPr kumimoji="0" sz="40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875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28"/>
          <p:cNvSpPr/>
          <p:nvPr/>
        </p:nvSpPr>
        <p:spPr>
          <a:xfrm>
            <a:off x="4378919" y="3238500"/>
            <a:ext cx="2958023" cy="1055915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Calculus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8" name="Google Shape;1018;p28"/>
          <p:cNvSpPr/>
          <p:nvPr/>
        </p:nvSpPr>
        <p:spPr>
          <a:xfrm>
            <a:off x="8976454" y="1813668"/>
            <a:ext cx="1230085" cy="55517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Book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19" name="Google Shape;1019;p28"/>
          <p:cNvSpPr/>
          <p:nvPr/>
        </p:nvSpPr>
        <p:spPr>
          <a:xfrm>
            <a:off x="8976452" y="2472804"/>
            <a:ext cx="1230085" cy="70212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Wikipedia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0" name="Google Shape;1020;p28"/>
          <p:cNvSpPr/>
          <p:nvPr/>
        </p:nvSpPr>
        <p:spPr>
          <a:xfrm>
            <a:off x="8976452" y="3278897"/>
            <a:ext cx="1230085" cy="64331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Video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21" name="Google Shape;1021;p28"/>
          <p:cNvCxnSpPr>
            <a:stCxn id="1017" idx="6"/>
            <a:endCxn id="1018" idx="1"/>
          </p:cNvCxnSpPr>
          <p:nvPr/>
        </p:nvCxnSpPr>
        <p:spPr>
          <a:xfrm rot="10800000" flipH="1">
            <a:off x="7336942" y="2091257"/>
            <a:ext cx="1639500" cy="16752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22" name="Google Shape;1022;p28"/>
          <p:cNvCxnSpPr>
            <a:stCxn id="1017" idx="6"/>
            <a:endCxn id="1019" idx="1"/>
          </p:cNvCxnSpPr>
          <p:nvPr/>
        </p:nvCxnSpPr>
        <p:spPr>
          <a:xfrm rot="10800000" flipH="1">
            <a:off x="7336942" y="2823857"/>
            <a:ext cx="1639500" cy="9426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23" name="Google Shape;1023;p28"/>
          <p:cNvCxnSpPr>
            <a:stCxn id="1017" idx="6"/>
            <a:endCxn id="1020" idx="1"/>
          </p:cNvCxnSpPr>
          <p:nvPr/>
        </p:nvCxnSpPr>
        <p:spPr>
          <a:xfrm rot="10800000" flipH="1">
            <a:off x="7336942" y="3600557"/>
            <a:ext cx="1639500" cy="1659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24" name="Google Shape;1024;p28"/>
          <p:cNvSpPr txBox="1"/>
          <p:nvPr/>
        </p:nvSpPr>
        <p:spPr>
          <a:xfrm>
            <a:off x="2339018" y="764053"/>
            <a:ext cx="35189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Concept Space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5" name="Google Shape;1025;p28"/>
          <p:cNvSpPr txBox="1"/>
          <p:nvPr/>
        </p:nvSpPr>
        <p:spPr>
          <a:xfrm>
            <a:off x="8019574" y="764054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Content Space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6" name="Google Shape;1026;p28"/>
          <p:cNvSpPr/>
          <p:nvPr/>
        </p:nvSpPr>
        <p:spPr>
          <a:xfrm>
            <a:off x="1303703" y="2220488"/>
            <a:ext cx="2958023" cy="1055915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Algebra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27" name="Google Shape;1027;p28"/>
          <p:cNvSpPr/>
          <p:nvPr/>
        </p:nvSpPr>
        <p:spPr>
          <a:xfrm>
            <a:off x="859809" y="4245429"/>
            <a:ext cx="3396476" cy="1055915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Trigonometry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28" name="Google Shape;1028;p28"/>
          <p:cNvCxnSpPr>
            <a:stCxn id="1026" idx="6"/>
            <a:endCxn id="1017" idx="1"/>
          </p:cNvCxnSpPr>
          <p:nvPr/>
        </p:nvCxnSpPr>
        <p:spPr>
          <a:xfrm>
            <a:off x="4261726" y="2748446"/>
            <a:ext cx="550500" cy="6447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29" name="Google Shape;1029;p28"/>
          <p:cNvCxnSpPr>
            <a:cxnSpLocks/>
            <a:stCxn id="1027" idx="6"/>
            <a:endCxn id="1017" idx="3"/>
          </p:cNvCxnSpPr>
          <p:nvPr/>
        </p:nvCxnSpPr>
        <p:spPr>
          <a:xfrm flipV="1">
            <a:off x="4256285" y="4139780"/>
            <a:ext cx="555826" cy="633607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30" name="Google Shape;1030;p28"/>
          <p:cNvSpPr/>
          <p:nvPr/>
        </p:nvSpPr>
        <p:spPr>
          <a:xfrm>
            <a:off x="8983104" y="4037920"/>
            <a:ext cx="1230085" cy="64331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Sample Labs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31" name="Google Shape;1031;p28"/>
          <p:cNvCxnSpPr>
            <a:stCxn id="1017" idx="6"/>
            <a:endCxn id="1030" idx="1"/>
          </p:cNvCxnSpPr>
          <p:nvPr/>
        </p:nvCxnSpPr>
        <p:spPr>
          <a:xfrm>
            <a:off x="7336942" y="3766457"/>
            <a:ext cx="1646100" cy="5931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32" name="Google Shape;1032;p28"/>
          <p:cNvSpPr/>
          <p:nvPr/>
        </p:nvSpPr>
        <p:spPr>
          <a:xfrm>
            <a:off x="8983104" y="4823629"/>
            <a:ext cx="1230085" cy="64331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Mentors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33" name="Google Shape;1033;p28"/>
          <p:cNvCxnSpPr>
            <a:stCxn id="1017" idx="6"/>
            <a:endCxn id="1032" idx="1"/>
          </p:cNvCxnSpPr>
          <p:nvPr/>
        </p:nvCxnSpPr>
        <p:spPr>
          <a:xfrm>
            <a:off x="7336942" y="3766457"/>
            <a:ext cx="1646100" cy="13788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34" name="Google Shape;1034;p28"/>
          <p:cNvSpPr/>
          <p:nvPr/>
        </p:nvSpPr>
        <p:spPr>
          <a:xfrm>
            <a:off x="8983104" y="5609338"/>
            <a:ext cx="1230085" cy="64331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Other Students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35" name="Google Shape;1035;p28"/>
          <p:cNvCxnSpPr>
            <a:stCxn id="1017" idx="6"/>
            <a:endCxn id="1034" idx="1"/>
          </p:cNvCxnSpPr>
          <p:nvPr/>
        </p:nvCxnSpPr>
        <p:spPr>
          <a:xfrm>
            <a:off x="7336942" y="3766457"/>
            <a:ext cx="1646100" cy="21645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36" name="Google Shape;1036;p28"/>
          <p:cNvCxnSpPr/>
          <p:nvPr/>
        </p:nvCxnSpPr>
        <p:spPr>
          <a:xfrm>
            <a:off x="7336942" y="634169"/>
            <a:ext cx="0" cy="605511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56066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7"/>
          <p:cNvSpPr/>
          <p:nvPr/>
        </p:nvSpPr>
        <p:spPr>
          <a:xfrm>
            <a:off x="3228832" y="4507581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98" name="Google Shape;898;p27"/>
          <p:cNvSpPr/>
          <p:nvPr/>
        </p:nvSpPr>
        <p:spPr>
          <a:xfrm>
            <a:off x="2875541" y="4905137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99" name="Google Shape;899;p27"/>
          <p:cNvSpPr/>
          <p:nvPr/>
        </p:nvSpPr>
        <p:spPr>
          <a:xfrm>
            <a:off x="3195528" y="5194009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0" name="Google Shape;900;p27"/>
          <p:cNvSpPr/>
          <p:nvPr/>
        </p:nvSpPr>
        <p:spPr>
          <a:xfrm>
            <a:off x="3847091" y="4706359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1" name="Google Shape;901;p27"/>
          <p:cNvSpPr/>
          <p:nvPr/>
        </p:nvSpPr>
        <p:spPr>
          <a:xfrm>
            <a:off x="3758768" y="5103915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2" name="Google Shape;902;p27"/>
          <p:cNvSpPr/>
          <p:nvPr/>
        </p:nvSpPr>
        <p:spPr>
          <a:xfrm>
            <a:off x="2541653" y="5425916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3" name="Google Shape;903;p27"/>
          <p:cNvSpPr/>
          <p:nvPr/>
        </p:nvSpPr>
        <p:spPr>
          <a:xfrm>
            <a:off x="3424880" y="5501629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4" name="Google Shape;904;p27"/>
          <p:cNvSpPr/>
          <p:nvPr/>
        </p:nvSpPr>
        <p:spPr>
          <a:xfrm>
            <a:off x="2025657" y="4903052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5" name="Google Shape;905;p27"/>
          <p:cNvSpPr/>
          <p:nvPr/>
        </p:nvSpPr>
        <p:spPr>
          <a:xfrm>
            <a:off x="4112059" y="5435211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06" name="Google Shape;906;p27"/>
          <p:cNvCxnSpPr>
            <a:stCxn id="904" idx="7"/>
            <a:endCxn id="897" idx="2"/>
          </p:cNvCxnSpPr>
          <p:nvPr/>
        </p:nvCxnSpPr>
        <p:spPr>
          <a:xfrm rot="10800000" flipH="1">
            <a:off x="2251821" y="4606962"/>
            <a:ext cx="977100" cy="32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07" name="Google Shape;907;p27"/>
          <p:cNvCxnSpPr>
            <a:stCxn id="897" idx="6"/>
            <a:endCxn id="900" idx="2"/>
          </p:cNvCxnSpPr>
          <p:nvPr/>
        </p:nvCxnSpPr>
        <p:spPr>
          <a:xfrm>
            <a:off x="3493800" y="4606970"/>
            <a:ext cx="353400" cy="198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08" name="Google Shape;908;p27"/>
          <p:cNvCxnSpPr>
            <a:stCxn id="900" idx="3"/>
            <a:endCxn id="901" idx="0"/>
          </p:cNvCxnSpPr>
          <p:nvPr/>
        </p:nvCxnSpPr>
        <p:spPr>
          <a:xfrm>
            <a:off x="3885895" y="4876027"/>
            <a:ext cx="5400" cy="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09" name="Google Shape;909;p27"/>
          <p:cNvCxnSpPr>
            <a:stCxn id="901" idx="5"/>
            <a:endCxn id="905" idx="1"/>
          </p:cNvCxnSpPr>
          <p:nvPr/>
        </p:nvCxnSpPr>
        <p:spPr>
          <a:xfrm>
            <a:off x="3984932" y="5273582"/>
            <a:ext cx="165900" cy="19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0" name="Google Shape;910;p27"/>
          <p:cNvCxnSpPr>
            <a:stCxn id="911" idx="6"/>
            <a:endCxn id="905" idx="3"/>
          </p:cNvCxnSpPr>
          <p:nvPr/>
        </p:nvCxnSpPr>
        <p:spPr>
          <a:xfrm rot="10800000" flipH="1">
            <a:off x="3256865" y="5604896"/>
            <a:ext cx="894000" cy="261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2" name="Google Shape;912;p27"/>
          <p:cNvCxnSpPr>
            <a:endCxn id="905" idx="2"/>
          </p:cNvCxnSpPr>
          <p:nvPr/>
        </p:nvCxnSpPr>
        <p:spPr>
          <a:xfrm>
            <a:off x="3509959" y="5385500"/>
            <a:ext cx="602100" cy="14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3" name="Google Shape;913;p27"/>
          <p:cNvCxnSpPr>
            <a:stCxn id="899" idx="1"/>
            <a:endCxn id="898" idx="5"/>
          </p:cNvCxnSpPr>
          <p:nvPr/>
        </p:nvCxnSpPr>
        <p:spPr>
          <a:xfrm rot="10800000">
            <a:off x="3101732" y="5074919"/>
            <a:ext cx="132600" cy="1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4" name="Google Shape;914;p27"/>
          <p:cNvCxnSpPr>
            <a:stCxn id="904" idx="6"/>
            <a:endCxn id="898" idx="2"/>
          </p:cNvCxnSpPr>
          <p:nvPr/>
        </p:nvCxnSpPr>
        <p:spPr>
          <a:xfrm>
            <a:off x="2290625" y="5002441"/>
            <a:ext cx="585000" cy="2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5" name="Google Shape;915;p27"/>
          <p:cNvCxnSpPr>
            <a:stCxn id="904" idx="4"/>
            <a:endCxn id="902" idx="1"/>
          </p:cNvCxnSpPr>
          <p:nvPr/>
        </p:nvCxnSpPr>
        <p:spPr>
          <a:xfrm>
            <a:off x="2158141" y="5101830"/>
            <a:ext cx="422400" cy="35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6" name="Google Shape;916;p27"/>
          <p:cNvCxnSpPr>
            <a:stCxn id="899" idx="7"/>
            <a:endCxn id="901" idx="2"/>
          </p:cNvCxnSpPr>
          <p:nvPr/>
        </p:nvCxnSpPr>
        <p:spPr>
          <a:xfrm rot="10800000" flipH="1">
            <a:off x="3421692" y="5203319"/>
            <a:ext cx="337200" cy="19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7" name="Google Shape;917;p27"/>
          <p:cNvCxnSpPr>
            <a:stCxn id="902" idx="7"/>
            <a:endCxn id="899" idx="2"/>
          </p:cNvCxnSpPr>
          <p:nvPr/>
        </p:nvCxnSpPr>
        <p:spPr>
          <a:xfrm rot="10800000" flipH="1">
            <a:off x="2767817" y="5293326"/>
            <a:ext cx="427800" cy="161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11" name="Google Shape;911;p27"/>
          <p:cNvSpPr/>
          <p:nvPr/>
        </p:nvSpPr>
        <p:spPr>
          <a:xfrm>
            <a:off x="2991897" y="5766507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18" name="Google Shape;918;p27"/>
          <p:cNvCxnSpPr>
            <a:stCxn id="911" idx="0"/>
            <a:endCxn id="899" idx="4"/>
          </p:cNvCxnSpPr>
          <p:nvPr/>
        </p:nvCxnSpPr>
        <p:spPr>
          <a:xfrm rot="10800000" flipH="1">
            <a:off x="3124381" y="5392707"/>
            <a:ext cx="203700" cy="37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19" name="Google Shape;919;p27"/>
          <p:cNvSpPr/>
          <p:nvPr/>
        </p:nvSpPr>
        <p:spPr>
          <a:xfrm>
            <a:off x="6751347" y="2761005"/>
            <a:ext cx="264968" cy="198778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0" name="Google Shape;920;p27"/>
          <p:cNvSpPr/>
          <p:nvPr/>
        </p:nvSpPr>
        <p:spPr>
          <a:xfrm>
            <a:off x="6398056" y="3158561"/>
            <a:ext cx="264968" cy="198778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1" name="Google Shape;921;p27"/>
          <p:cNvSpPr/>
          <p:nvPr/>
        </p:nvSpPr>
        <p:spPr>
          <a:xfrm>
            <a:off x="6751347" y="3489857"/>
            <a:ext cx="264968" cy="198778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2" name="Google Shape;922;p27"/>
          <p:cNvSpPr/>
          <p:nvPr/>
        </p:nvSpPr>
        <p:spPr>
          <a:xfrm>
            <a:off x="7369606" y="2959783"/>
            <a:ext cx="264968" cy="198778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3" name="Google Shape;923;p27"/>
          <p:cNvSpPr/>
          <p:nvPr/>
        </p:nvSpPr>
        <p:spPr>
          <a:xfrm>
            <a:off x="7281283" y="3357339"/>
            <a:ext cx="264968" cy="198778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4" name="Google Shape;924;p27"/>
          <p:cNvSpPr/>
          <p:nvPr/>
        </p:nvSpPr>
        <p:spPr>
          <a:xfrm>
            <a:off x="5229310" y="3291079"/>
            <a:ext cx="264968" cy="198778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5" name="Google Shape;925;p27"/>
          <p:cNvSpPr/>
          <p:nvPr/>
        </p:nvSpPr>
        <p:spPr>
          <a:xfrm>
            <a:off x="7016315" y="3821154"/>
            <a:ext cx="264968" cy="198778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6" name="Google Shape;926;p27"/>
          <p:cNvSpPr/>
          <p:nvPr/>
        </p:nvSpPr>
        <p:spPr>
          <a:xfrm>
            <a:off x="5140987" y="2694745"/>
            <a:ext cx="264968" cy="198778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27" name="Google Shape;927;p27"/>
          <p:cNvSpPr/>
          <p:nvPr/>
        </p:nvSpPr>
        <p:spPr>
          <a:xfrm>
            <a:off x="7634574" y="3688635"/>
            <a:ext cx="264968" cy="198778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28" name="Google Shape;928;p27"/>
          <p:cNvCxnSpPr>
            <a:stCxn id="926" idx="7"/>
            <a:endCxn id="919" idx="2"/>
          </p:cNvCxnSpPr>
          <p:nvPr/>
        </p:nvCxnSpPr>
        <p:spPr>
          <a:xfrm>
            <a:off x="5367151" y="2723855"/>
            <a:ext cx="1384200" cy="136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29" name="Google Shape;929;p27"/>
          <p:cNvCxnSpPr>
            <a:stCxn id="919" idx="6"/>
            <a:endCxn id="922" idx="2"/>
          </p:cNvCxnSpPr>
          <p:nvPr/>
        </p:nvCxnSpPr>
        <p:spPr>
          <a:xfrm>
            <a:off x="7016315" y="2860394"/>
            <a:ext cx="353400" cy="198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30" name="Google Shape;930;p27"/>
          <p:cNvCxnSpPr>
            <a:stCxn id="922" idx="4"/>
            <a:endCxn id="923" idx="0"/>
          </p:cNvCxnSpPr>
          <p:nvPr/>
        </p:nvCxnSpPr>
        <p:spPr>
          <a:xfrm flipH="1">
            <a:off x="7413890" y="3158561"/>
            <a:ext cx="88200" cy="198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31" name="Google Shape;931;p27"/>
          <p:cNvCxnSpPr>
            <a:stCxn id="923" idx="5"/>
            <a:endCxn id="927" idx="1"/>
          </p:cNvCxnSpPr>
          <p:nvPr/>
        </p:nvCxnSpPr>
        <p:spPr>
          <a:xfrm>
            <a:off x="7507447" y="3527007"/>
            <a:ext cx="165900" cy="19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32" name="Google Shape;932;p27"/>
          <p:cNvCxnSpPr>
            <a:stCxn id="927" idx="2"/>
            <a:endCxn id="925" idx="6"/>
          </p:cNvCxnSpPr>
          <p:nvPr/>
        </p:nvCxnSpPr>
        <p:spPr>
          <a:xfrm flipH="1">
            <a:off x="7281174" y="3788024"/>
            <a:ext cx="353400" cy="13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33" name="Google Shape;933;p27"/>
          <p:cNvCxnSpPr>
            <a:endCxn id="921" idx="5"/>
          </p:cNvCxnSpPr>
          <p:nvPr/>
        </p:nvCxnSpPr>
        <p:spPr>
          <a:xfrm rot="10800000">
            <a:off x="6977511" y="3659525"/>
            <a:ext cx="121800" cy="19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34" name="Google Shape;934;p27"/>
          <p:cNvCxnSpPr>
            <a:stCxn id="920" idx="6"/>
            <a:endCxn id="923" idx="2"/>
          </p:cNvCxnSpPr>
          <p:nvPr/>
        </p:nvCxnSpPr>
        <p:spPr>
          <a:xfrm>
            <a:off x="6663024" y="3257950"/>
            <a:ext cx="618300" cy="198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35" name="Google Shape;935;p27"/>
          <p:cNvCxnSpPr>
            <a:stCxn id="924" idx="6"/>
            <a:endCxn id="920" idx="2"/>
          </p:cNvCxnSpPr>
          <p:nvPr/>
        </p:nvCxnSpPr>
        <p:spPr>
          <a:xfrm rot="10800000" flipH="1">
            <a:off x="5494278" y="3257868"/>
            <a:ext cx="903900" cy="13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36" name="Google Shape;936;p27"/>
          <p:cNvCxnSpPr>
            <a:stCxn id="926" idx="4"/>
            <a:endCxn id="924" idx="1"/>
          </p:cNvCxnSpPr>
          <p:nvPr/>
        </p:nvCxnSpPr>
        <p:spPr>
          <a:xfrm flipH="1">
            <a:off x="5268071" y="2893523"/>
            <a:ext cx="5400" cy="42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37" name="Google Shape;937;p27"/>
          <p:cNvCxnSpPr>
            <a:stCxn id="919" idx="4"/>
            <a:endCxn id="923" idx="2"/>
          </p:cNvCxnSpPr>
          <p:nvPr/>
        </p:nvCxnSpPr>
        <p:spPr>
          <a:xfrm>
            <a:off x="6883831" y="2959783"/>
            <a:ext cx="397500" cy="496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38" name="Google Shape;938;p27"/>
          <p:cNvCxnSpPr>
            <a:stCxn id="939" idx="6"/>
            <a:endCxn id="921" idx="2"/>
          </p:cNvCxnSpPr>
          <p:nvPr/>
        </p:nvCxnSpPr>
        <p:spPr>
          <a:xfrm rot="10800000" flipH="1">
            <a:off x="5818011" y="3589105"/>
            <a:ext cx="933300" cy="182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40" name="Google Shape;940;p27"/>
          <p:cNvSpPr/>
          <p:nvPr/>
        </p:nvSpPr>
        <p:spPr>
          <a:xfrm>
            <a:off x="4833251" y="4747858"/>
            <a:ext cx="264968" cy="198778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41" name="Google Shape;941;p27"/>
          <p:cNvCxnSpPr>
            <a:stCxn id="940" idx="7"/>
            <a:endCxn id="942" idx="3"/>
          </p:cNvCxnSpPr>
          <p:nvPr/>
        </p:nvCxnSpPr>
        <p:spPr>
          <a:xfrm rot="10800000" flipH="1">
            <a:off x="5059416" y="4290368"/>
            <a:ext cx="839700" cy="48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43" name="Google Shape;943;p27"/>
          <p:cNvSpPr/>
          <p:nvPr/>
        </p:nvSpPr>
        <p:spPr>
          <a:xfrm>
            <a:off x="3408751" y="979447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4" name="Google Shape;944;p27"/>
          <p:cNvSpPr/>
          <p:nvPr/>
        </p:nvSpPr>
        <p:spPr>
          <a:xfrm>
            <a:off x="3055460" y="1377003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5" name="Google Shape;945;p27"/>
          <p:cNvSpPr/>
          <p:nvPr/>
        </p:nvSpPr>
        <p:spPr>
          <a:xfrm>
            <a:off x="3408751" y="1708299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6" name="Google Shape;946;p27"/>
          <p:cNvSpPr/>
          <p:nvPr/>
        </p:nvSpPr>
        <p:spPr>
          <a:xfrm>
            <a:off x="4027010" y="1178225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7" name="Google Shape;947;p27"/>
          <p:cNvSpPr/>
          <p:nvPr/>
        </p:nvSpPr>
        <p:spPr>
          <a:xfrm>
            <a:off x="3938687" y="1575781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8" name="Google Shape;948;p27"/>
          <p:cNvSpPr/>
          <p:nvPr/>
        </p:nvSpPr>
        <p:spPr>
          <a:xfrm>
            <a:off x="2702169" y="1840818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9" name="Google Shape;949;p27"/>
          <p:cNvSpPr/>
          <p:nvPr/>
        </p:nvSpPr>
        <p:spPr>
          <a:xfrm>
            <a:off x="3673719" y="2039596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50" name="Google Shape;950;p27"/>
          <p:cNvSpPr/>
          <p:nvPr/>
        </p:nvSpPr>
        <p:spPr>
          <a:xfrm>
            <a:off x="2385026" y="1317509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51" name="Google Shape;951;p27"/>
          <p:cNvSpPr/>
          <p:nvPr/>
        </p:nvSpPr>
        <p:spPr>
          <a:xfrm>
            <a:off x="4648606" y="1975739"/>
            <a:ext cx="264968" cy="198778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52" name="Google Shape;952;p27"/>
          <p:cNvCxnSpPr>
            <a:stCxn id="950" idx="7"/>
            <a:endCxn id="943" idx="2"/>
          </p:cNvCxnSpPr>
          <p:nvPr/>
        </p:nvCxnSpPr>
        <p:spPr>
          <a:xfrm rot="10800000" flipH="1">
            <a:off x="2611190" y="1078719"/>
            <a:ext cx="797700" cy="26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53" name="Google Shape;953;p27"/>
          <p:cNvCxnSpPr>
            <a:stCxn id="943" idx="6"/>
            <a:endCxn id="946" idx="2"/>
          </p:cNvCxnSpPr>
          <p:nvPr/>
        </p:nvCxnSpPr>
        <p:spPr>
          <a:xfrm>
            <a:off x="3673719" y="1078836"/>
            <a:ext cx="353400" cy="198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54" name="Google Shape;954;p27"/>
          <p:cNvCxnSpPr>
            <a:stCxn id="946" idx="3"/>
            <a:endCxn id="947" idx="0"/>
          </p:cNvCxnSpPr>
          <p:nvPr/>
        </p:nvCxnSpPr>
        <p:spPr>
          <a:xfrm>
            <a:off x="4065814" y="1347893"/>
            <a:ext cx="5400" cy="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55" name="Google Shape;955;p27"/>
          <p:cNvCxnSpPr>
            <a:stCxn id="947" idx="5"/>
            <a:endCxn id="951" idx="1"/>
          </p:cNvCxnSpPr>
          <p:nvPr/>
        </p:nvCxnSpPr>
        <p:spPr>
          <a:xfrm>
            <a:off x="4164851" y="1745449"/>
            <a:ext cx="522600" cy="259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56" name="Google Shape;956;p27"/>
          <p:cNvCxnSpPr>
            <a:stCxn id="949" idx="6"/>
            <a:endCxn id="951" idx="2"/>
          </p:cNvCxnSpPr>
          <p:nvPr/>
        </p:nvCxnSpPr>
        <p:spPr>
          <a:xfrm rot="10800000" flipH="1">
            <a:off x="3938687" y="2075085"/>
            <a:ext cx="709800" cy="63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57" name="Google Shape;957;p27"/>
          <p:cNvCxnSpPr>
            <a:stCxn id="945" idx="5"/>
            <a:endCxn id="949" idx="1"/>
          </p:cNvCxnSpPr>
          <p:nvPr/>
        </p:nvCxnSpPr>
        <p:spPr>
          <a:xfrm>
            <a:off x="3634916" y="1877967"/>
            <a:ext cx="77700" cy="19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58" name="Google Shape;958;p27"/>
          <p:cNvCxnSpPr>
            <a:stCxn id="945" idx="1"/>
            <a:endCxn id="944" idx="5"/>
          </p:cNvCxnSpPr>
          <p:nvPr/>
        </p:nvCxnSpPr>
        <p:spPr>
          <a:xfrm rot="10800000">
            <a:off x="3281655" y="1546609"/>
            <a:ext cx="165900" cy="19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59" name="Google Shape;959;p27"/>
          <p:cNvCxnSpPr>
            <a:stCxn id="948" idx="7"/>
            <a:endCxn id="944" idx="3"/>
          </p:cNvCxnSpPr>
          <p:nvPr/>
        </p:nvCxnSpPr>
        <p:spPr>
          <a:xfrm rot="10800000" flipH="1">
            <a:off x="2928333" y="1546528"/>
            <a:ext cx="165900" cy="323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0" name="Google Shape;960;p27"/>
          <p:cNvCxnSpPr>
            <a:stCxn id="950" idx="4"/>
            <a:endCxn id="948" idx="1"/>
          </p:cNvCxnSpPr>
          <p:nvPr/>
        </p:nvCxnSpPr>
        <p:spPr>
          <a:xfrm>
            <a:off x="2517510" y="1516287"/>
            <a:ext cx="223500" cy="353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1" name="Google Shape;961;p27"/>
          <p:cNvCxnSpPr>
            <a:stCxn id="945" idx="0"/>
            <a:endCxn id="943" idx="4"/>
          </p:cNvCxnSpPr>
          <p:nvPr/>
        </p:nvCxnSpPr>
        <p:spPr>
          <a:xfrm rot="10800000">
            <a:off x="3541235" y="1178199"/>
            <a:ext cx="0" cy="530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2" name="Google Shape;962;p27"/>
          <p:cNvCxnSpPr>
            <a:stCxn id="948" idx="6"/>
          </p:cNvCxnSpPr>
          <p:nvPr/>
        </p:nvCxnSpPr>
        <p:spPr>
          <a:xfrm rot="10800000" flipH="1">
            <a:off x="2967137" y="1828907"/>
            <a:ext cx="435900" cy="11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63" name="Google Shape;963;p27"/>
          <p:cNvSpPr/>
          <p:nvPr/>
        </p:nvSpPr>
        <p:spPr>
          <a:xfrm>
            <a:off x="3218061" y="2194345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64" name="Google Shape;964;p27"/>
          <p:cNvCxnSpPr>
            <a:endCxn id="945" idx="4"/>
          </p:cNvCxnSpPr>
          <p:nvPr/>
        </p:nvCxnSpPr>
        <p:spPr>
          <a:xfrm rot="10800000" flipH="1">
            <a:off x="3369935" y="1907077"/>
            <a:ext cx="171300" cy="29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65" name="Google Shape;965;p27"/>
          <p:cNvSpPr/>
          <p:nvPr/>
        </p:nvSpPr>
        <p:spPr>
          <a:xfrm>
            <a:off x="3190028" y="2827264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66" name="Google Shape;966;p27"/>
          <p:cNvSpPr/>
          <p:nvPr/>
        </p:nvSpPr>
        <p:spPr>
          <a:xfrm>
            <a:off x="2836737" y="3224820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67" name="Google Shape;967;p27"/>
          <p:cNvSpPr/>
          <p:nvPr/>
        </p:nvSpPr>
        <p:spPr>
          <a:xfrm>
            <a:off x="3162082" y="3530462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68" name="Google Shape;968;p27"/>
          <p:cNvSpPr/>
          <p:nvPr/>
        </p:nvSpPr>
        <p:spPr>
          <a:xfrm>
            <a:off x="3808287" y="3026042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69" name="Google Shape;969;p27"/>
          <p:cNvSpPr/>
          <p:nvPr/>
        </p:nvSpPr>
        <p:spPr>
          <a:xfrm>
            <a:off x="3719964" y="3423598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70" name="Google Shape;970;p27"/>
          <p:cNvSpPr/>
          <p:nvPr/>
        </p:nvSpPr>
        <p:spPr>
          <a:xfrm>
            <a:off x="2316398" y="3642818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71" name="Google Shape;971;p27"/>
          <p:cNvSpPr/>
          <p:nvPr/>
        </p:nvSpPr>
        <p:spPr>
          <a:xfrm>
            <a:off x="3454996" y="3887413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72" name="Google Shape;972;p27"/>
          <p:cNvSpPr/>
          <p:nvPr/>
        </p:nvSpPr>
        <p:spPr>
          <a:xfrm>
            <a:off x="2185338" y="3088282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73" name="Google Shape;973;p27"/>
          <p:cNvSpPr/>
          <p:nvPr/>
        </p:nvSpPr>
        <p:spPr>
          <a:xfrm>
            <a:off x="4073255" y="3754894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74" name="Google Shape;974;p27"/>
          <p:cNvCxnSpPr>
            <a:stCxn id="972" idx="7"/>
            <a:endCxn id="965" idx="2"/>
          </p:cNvCxnSpPr>
          <p:nvPr/>
        </p:nvCxnSpPr>
        <p:spPr>
          <a:xfrm rot="10800000" flipH="1">
            <a:off x="2411502" y="2926592"/>
            <a:ext cx="778500" cy="19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5" name="Google Shape;975;p27"/>
          <p:cNvCxnSpPr>
            <a:stCxn id="965" idx="6"/>
            <a:endCxn id="968" idx="2"/>
          </p:cNvCxnSpPr>
          <p:nvPr/>
        </p:nvCxnSpPr>
        <p:spPr>
          <a:xfrm>
            <a:off x="3454996" y="2926653"/>
            <a:ext cx="353400" cy="198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6" name="Google Shape;976;p27"/>
          <p:cNvCxnSpPr>
            <a:stCxn id="968" idx="3"/>
            <a:endCxn id="969" idx="0"/>
          </p:cNvCxnSpPr>
          <p:nvPr/>
        </p:nvCxnSpPr>
        <p:spPr>
          <a:xfrm>
            <a:off x="3847091" y="3195710"/>
            <a:ext cx="5400" cy="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7" name="Google Shape;977;p27"/>
          <p:cNvCxnSpPr>
            <a:stCxn id="969" idx="5"/>
            <a:endCxn id="973" idx="1"/>
          </p:cNvCxnSpPr>
          <p:nvPr/>
        </p:nvCxnSpPr>
        <p:spPr>
          <a:xfrm>
            <a:off x="3946128" y="3593266"/>
            <a:ext cx="165900" cy="19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8" name="Google Shape;978;p27"/>
          <p:cNvCxnSpPr>
            <a:stCxn id="971" idx="6"/>
            <a:endCxn id="973" idx="2"/>
          </p:cNvCxnSpPr>
          <p:nvPr/>
        </p:nvCxnSpPr>
        <p:spPr>
          <a:xfrm rot="10800000" flipH="1">
            <a:off x="3719964" y="3854202"/>
            <a:ext cx="353400" cy="13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9" name="Google Shape;979;p27"/>
          <p:cNvCxnSpPr>
            <a:endCxn id="967" idx="5"/>
          </p:cNvCxnSpPr>
          <p:nvPr/>
        </p:nvCxnSpPr>
        <p:spPr>
          <a:xfrm rot="10800000">
            <a:off x="3388246" y="3700130"/>
            <a:ext cx="121800" cy="19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0" name="Google Shape;980;p27"/>
          <p:cNvCxnSpPr>
            <a:stCxn id="966" idx="6"/>
            <a:endCxn id="969" idx="1"/>
          </p:cNvCxnSpPr>
          <p:nvPr/>
        </p:nvCxnSpPr>
        <p:spPr>
          <a:xfrm>
            <a:off x="3101705" y="3324209"/>
            <a:ext cx="657000" cy="12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1" name="Google Shape;981;p27"/>
          <p:cNvCxnSpPr>
            <a:stCxn id="970" idx="7"/>
            <a:endCxn id="966" idx="3"/>
          </p:cNvCxnSpPr>
          <p:nvPr/>
        </p:nvCxnSpPr>
        <p:spPr>
          <a:xfrm rot="10800000" flipH="1">
            <a:off x="2542562" y="3394428"/>
            <a:ext cx="333000" cy="2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2" name="Google Shape;982;p27"/>
          <p:cNvCxnSpPr>
            <a:stCxn id="972" idx="6"/>
            <a:endCxn id="966" idx="2"/>
          </p:cNvCxnSpPr>
          <p:nvPr/>
        </p:nvCxnSpPr>
        <p:spPr>
          <a:xfrm>
            <a:off x="2450306" y="3187671"/>
            <a:ext cx="386400" cy="136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3" name="Google Shape;983;p27"/>
          <p:cNvCxnSpPr>
            <a:stCxn id="967" idx="0"/>
            <a:endCxn id="965" idx="4"/>
          </p:cNvCxnSpPr>
          <p:nvPr/>
        </p:nvCxnSpPr>
        <p:spPr>
          <a:xfrm rot="10800000" flipH="1">
            <a:off x="3294566" y="3026162"/>
            <a:ext cx="27900" cy="504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4" name="Google Shape;984;p27"/>
          <p:cNvCxnSpPr>
            <a:stCxn id="970" idx="6"/>
            <a:endCxn id="967" idx="2"/>
          </p:cNvCxnSpPr>
          <p:nvPr/>
        </p:nvCxnSpPr>
        <p:spPr>
          <a:xfrm rot="10800000" flipH="1">
            <a:off x="2581366" y="3629707"/>
            <a:ext cx="580800" cy="11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85" name="Google Shape;985;p27"/>
          <p:cNvSpPr/>
          <p:nvPr/>
        </p:nvSpPr>
        <p:spPr>
          <a:xfrm>
            <a:off x="2925059" y="4019931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86" name="Google Shape;986;p27"/>
          <p:cNvCxnSpPr>
            <a:stCxn id="985" idx="7"/>
            <a:endCxn id="967" idx="4"/>
          </p:cNvCxnSpPr>
          <p:nvPr/>
        </p:nvCxnSpPr>
        <p:spPr>
          <a:xfrm rot="10800000" flipH="1">
            <a:off x="3151223" y="3729241"/>
            <a:ext cx="143400" cy="319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7" name="Google Shape;987;p27"/>
          <p:cNvCxnSpPr>
            <a:stCxn id="965" idx="0"/>
            <a:endCxn id="963" idx="4"/>
          </p:cNvCxnSpPr>
          <p:nvPr/>
        </p:nvCxnSpPr>
        <p:spPr>
          <a:xfrm rot="10800000" flipH="1">
            <a:off x="3322512" y="2393164"/>
            <a:ext cx="27900" cy="434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8" name="Google Shape;988;p27"/>
          <p:cNvCxnSpPr>
            <a:stCxn id="900" idx="5"/>
            <a:endCxn id="940" idx="2"/>
          </p:cNvCxnSpPr>
          <p:nvPr/>
        </p:nvCxnSpPr>
        <p:spPr>
          <a:xfrm rot="10800000" flipH="1">
            <a:off x="4073255" y="4847227"/>
            <a:ext cx="759900" cy="2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89" name="Google Shape;989;p27"/>
          <p:cNvCxnSpPr>
            <a:stCxn id="905" idx="7"/>
            <a:endCxn id="940" idx="4"/>
          </p:cNvCxnSpPr>
          <p:nvPr/>
        </p:nvCxnSpPr>
        <p:spPr>
          <a:xfrm rot="10800000" flipH="1">
            <a:off x="4338223" y="4946521"/>
            <a:ext cx="627600" cy="517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90" name="Google Shape;990;p27"/>
          <p:cNvCxnSpPr>
            <a:stCxn id="968" idx="6"/>
            <a:endCxn id="924" idx="2"/>
          </p:cNvCxnSpPr>
          <p:nvPr/>
        </p:nvCxnSpPr>
        <p:spPr>
          <a:xfrm>
            <a:off x="4073255" y="3125431"/>
            <a:ext cx="1156200" cy="264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91" name="Google Shape;991;p27"/>
          <p:cNvCxnSpPr>
            <a:stCxn id="951" idx="5"/>
            <a:endCxn id="926" idx="1"/>
          </p:cNvCxnSpPr>
          <p:nvPr/>
        </p:nvCxnSpPr>
        <p:spPr>
          <a:xfrm>
            <a:off x="4874770" y="2145407"/>
            <a:ext cx="305100" cy="57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92" name="Google Shape;992;p27"/>
          <p:cNvSpPr txBox="1"/>
          <p:nvPr/>
        </p:nvSpPr>
        <p:spPr>
          <a:xfrm>
            <a:off x="5296628" y="5164306"/>
            <a:ext cx="60406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Knowledge Spaces: A Graph of Concepts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3" name="Google Shape;993;p27"/>
          <p:cNvSpPr/>
          <p:nvPr/>
        </p:nvSpPr>
        <p:spPr>
          <a:xfrm>
            <a:off x="8224409" y="617617"/>
            <a:ext cx="264968" cy="198778"/>
          </a:xfrm>
          <a:prstGeom prst="ellipse">
            <a:avLst/>
          </a:prstGeom>
          <a:solidFill>
            <a:srgbClr val="00B05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94" name="Google Shape;994;p27"/>
          <p:cNvSpPr/>
          <p:nvPr/>
        </p:nvSpPr>
        <p:spPr>
          <a:xfrm>
            <a:off x="8253315" y="980097"/>
            <a:ext cx="264968" cy="198778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95" name="Google Shape;995;p27"/>
          <p:cNvSpPr/>
          <p:nvPr/>
        </p:nvSpPr>
        <p:spPr>
          <a:xfrm>
            <a:off x="8253315" y="1358428"/>
            <a:ext cx="264968" cy="198778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96" name="Google Shape;996;p27"/>
          <p:cNvSpPr txBox="1"/>
          <p:nvPr/>
        </p:nvSpPr>
        <p:spPr>
          <a:xfrm>
            <a:off x="8584583" y="532340"/>
            <a:ext cx="17516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Known Concepts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7" name="Google Shape;997;p27"/>
          <p:cNvSpPr txBox="1"/>
          <p:nvPr/>
        </p:nvSpPr>
        <p:spPr>
          <a:xfrm>
            <a:off x="8584583" y="901672"/>
            <a:ext cx="2506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Ready to Learn Concepts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8" name="Google Shape;998;p27"/>
          <p:cNvSpPr txBox="1"/>
          <p:nvPr/>
        </p:nvSpPr>
        <p:spPr>
          <a:xfrm>
            <a:off x="8584583" y="1291726"/>
            <a:ext cx="20085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Unknown Concepts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42" name="Google Shape;942;p27"/>
          <p:cNvSpPr/>
          <p:nvPr/>
        </p:nvSpPr>
        <p:spPr>
          <a:xfrm>
            <a:off x="5860259" y="4120840"/>
            <a:ext cx="264968" cy="198778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99" name="Google Shape;999;p27"/>
          <p:cNvCxnSpPr>
            <a:stCxn id="942" idx="7"/>
            <a:endCxn id="921" idx="3"/>
          </p:cNvCxnSpPr>
          <p:nvPr/>
        </p:nvCxnSpPr>
        <p:spPr>
          <a:xfrm rot="10800000" flipH="1">
            <a:off x="6086423" y="3659450"/>
            <a:ext cx="703800" cy="490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0" name="Google Shape;1000;p27"/>
          <p:cNvCxnSpPr>
            <a:stCxn id="942" idx="6"/>
            <a:endCxn id="925" idx="2"/>
          </p:cNvCxnSpPr>
          <p:nvPr/>
        </p:nvCxnSpPr>
        <p:spPr>
          <a:xfrm rot="10800000" flipH="1">
            <a:off x="6125227" y="3920529"/>
            <a:ext cx="891000" cy="299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1" name="Google Shape;1001;p27"/>
          <p:cNvSpPr txBox="1"/>
          <p:nvPr/>
        </p:nvSpPr>
        <p:spPr>
          <a:xfrm>
            <a:off x="4866076" y="1358518"/>
            <a:ext cx="9941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Zone of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002" name="Google Shape;1002;p27"/>
          <p:cNvCxnSpPr>
            <a:stCxn id="948" idx="5"/>
            <a:endCxn id="963" idx="1"/>
          </p:cNvCxnSpPr>
          <p:nvPr/>
        </p:nvCxnSpPr>
        <p:spPr>
          <a:xfrm>
            <a:off x="2928333" y="2010486"/>
            <a:ext cx="328500" cy="21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3" name="Google Shape;1003;p27"/>
          <p:cNvCxnSpPr>
            <a:stCxn id="945" idx="7"/>
            <a:endCxn id="947" idx="2"/>
          </p:cNvCxnSpPr>
          <p:nvPr/>
        </p:nvCxnSpPr>
        <p:spPr>
          <a:xfrm rot="10800000" flipH="1">
            <a:off x="3634916" y="1675309"/>
            <a:ext cx="303900" cy="62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4" name="Google Shape;1004;p27"/>
          <p:cNvCxnSpPr>
            <a:stCxn id="967" idx="6"/>
            <a:endCxn id="969" idx="3"/>
          </p:cNvCxnSpPr>
          <p:nvPr/>
        </p:nvCxnSpPr>
        <p:spPr>
          <a:xfrm rot="10800000" flipH="1">
            <a:off x="3427050" y="3593251"/>
            <a:ext cx="331800" cy="3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5" name="Google Shape;1005;p27"/>
          <p:cNvCxnSpPr>
            <a:stCxn id="898" idx="7"/>
            <a:endCxn id="897" idx="4"/>
          </p:cNvCxnSpPr>
          <p:nvPr/>
        </p:nvCxnSpPr>
        <p:spPr>
          <a:xfrm rot="10800000" flipH="1">
            <a:off x="3101705" y="4706247"/>
            <a:ext cx="259500" cy="2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6" name="Google Shape;1006;p27"/>
          <p:cNvCxnSpPr>
            <a:stCxn id="903" idx="6"/>
            <a:endCxn id="905" idx="2"/>
          </p:cNvCxnSpPr>
          <p:nvPr/>
        </p:nvCxnSpPr>
        <p:spPr>
          <a:xfrm rot="10800000" flipH="1">
            <a:off x="3689848" y="5534718"/>
            <a:ext cx="422100" cy="66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7" name="Google Shape;1007;p27"/>
          <p:cNvCxnSpPr>
            <a:stCxn id="902" idx="6"/>
            <a:endCxn id="903" idx="2"/>
          </p:cNvCxnSpPr>
          <p:nvPr/>
        </p:nvCxnSpPr>
        <p:spPr>
          <a:xfrm>
            <a:off x="2806621" y="5525305"/>
            <a:ext cx="618300" cy="7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39" name="Google Shape;939;p27"/>
          <p:cNvSpPr/>
          <p:nvPr/>
        </p:nvSpPr>
        <p:spPr>
          <a:xfrm>
            <a:off x="5553043" y="3672116"/>
            <a:ext cx="264968" cy="198778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500" tIns="39750" rIns="79500" bIns="3975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8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008" name="Google Shape;1008;p27"/>
          <p:cNvCxnSpPr>
            <a:stCxn id="924" idx="4"/>
            <a:endCxn id="939" idx="1"/>
          </p:cNvCxnSpPr>
          <p:nvPr/>
        </p:nvCxnSpPr>
        <p:spPr>
          <a:xfrm>
            <a:off x="5361794" y="3489857"/>
            <a:ext cx="230100" cy="21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9" name="Google Shape;1009;p27"/>
          <p:cNvCxnSpPr>
            <a:stCxn id="921" idx="6"/>
            <a:endCxn id="923" idx="2"/>
          </p:cNvCxnSpPr>
          <p:nvPr/>
        </p:nvCxnSpPr>
        <p:spPr>
          <a:xfrm rot="10800000" flipH="1">
            <a:off x="7016315" y="3456646"/>
            <a:ext cx="264900" cy="132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10" name="Google Shape;1010;p27"/>
          <p:cNvCxnSpPr>
            <a:stCxn id="973" idx="6"/>
            <a:endCxn id="924" idx="3"/>
          </p:cNvCxnSpPr>
          <p:nvPr/>
        </p:nvCxnSpPr>
        <p:spPr>
          <a:xfrm rot="10800000" flipH="1">
            <a:off x="4338223" y="3460683"/>
            <a:ext cx="930000" cy="393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11" name="Google Shape;1011;p27"/>
          <p:cNvCxnSpPr/>
          <p:nvPr/>
        </p:nvCxnSpPr>
        <p:spPr>
          <a:xfrm>
            <a:off x="4485173" y="674159"/>
            <a:ext cx="0" cy="552670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012" name="Google Shape;1012;p27"/>
          <p:cNvCxnSpPr/>
          <p:nvPr/>
        </p:nvCxnSpPr>
        <p:spPr>
          <a:xfrm>
            <a:off x="6236687" y="868186"/>
            <a:ext cx="0" cy="396057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37949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F68E-8230-D74D-9F90-D4FA2C8F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21032-2D27-1440-827A-9DEDC844C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CoderDojo is a flexible program for getting students exposed to STEM concepts</a:t>
            </a:r>
          </a:p>
          <a:p>
            <a:r>
              <a:rPr lang="en-US" dirty="0"/>
              <a:t>CoderDojo chapters are limited by the numbers of volunteers you can recruit</a:t>
            </a:r>
          </a:p>
          <a:p>
            <a:r>
              <a:rPr lang="en-US" dirty="0"/>
              <a:t>Many options for low-cost robots</a:t>
            </a:r>
          </a:p>
          <a:p>
            <a:r>
              <a:rPr lang="en-US" dirty="0"/>
              <a:t>Have concept cards for your curriculum</a:t>
            </a:r>
          </a:p>
          <a:p>
            <a:r>
              <a:rPr lang="en-US" dirty="0" err="1"/>
              <a:t>DonkeyCar’s</a:t>
            </a:r>
            <a:r>
              <a:rPr lang="en-US" dirty="0"/>
              <a:t> will be a new option</a:t>
            </a:r>
          </a:p>
          <a:p>
            <a:r>
              <a:rPr lang="en-US" dirty="0"/>
              <a:t>New options for AI Racing will be common in a few years</a:t>
            </a:r>
          </a:p>
        </p:txBody>
      </p:sp>
    </p:spTree>
    <p:extLst>
      <p:ext uri="{BB962C8B-B14F-4D97-AF65-F5344CB8AC3E}">
        <p14:creationId xmlns:p14="http://schemas.microsoft.com/office/powerpoint/2010/main" val="264295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08F2-5893-614F-AAA7-4F7639FE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Hello, my name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D37E-FC52-F341-95BF-517453FE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47" y="1684513"/>
            <a:ext cx="8142027" cy="4549402"/>
          </a:xfrm>
        </p:spPr>
        <p:txBody>
          <a:bodyPr/>
          <a:lstStyle/>
          <a:p>
            <a:r>
              <a:rPr lang="en-US" dirty="0"/>
              <a:t>Distinguished Engineer at Optum Healthcare</a:t>
            </a:r>
            <a:br>
              <a:rPr lang="en-US" dirty="0"/>
            </a:br>
            <a:r>
              <a:rPr lang="en-US" dirty="0"/>
              <a:t>	(50K technical staff)</a:t>
            </a:r>
          </a:p>
          <a:p>
            <a:r>
              <a:rPr lang="en-US" dirty="0"/>
              <a:t>Focused on AI and teaching AI</a:t>
            </a:r>
          </a:p>
          <a:p>
            <a:r>
              <a:rPr lang="en-US" dirty="0"/>
              <a:t>CoderDojo volunteer (5 years)</a:t>
            </a:r>
          </a:p>
          <a:p>
            <a:r>
              <a:rPr lang="en-US" dirty="0"/>
              <a:t>IoT Hackday – LED costumes</a:t>
            </a:r>
          </a:p>
          <a:p>
            <a:r>
              <a:rPr lang="en-US" dirty="0"/>
              <a:t>Cofounder of </a:t>
            </a:r>
            <a:r>
              <a:rPr lang="en-US" b="1" dirty="0">
                <a:solidFill>
                  <a:schemeClr val="accent2"/>
                </a:solidFill>
              </a:rPr>
              <a:t>AI </a:t>
            </a:r>
            <a:r>
              <a:rPr lang="en-US" dirty="0"/>
              <a:t>Racing League</a:t>
            </a:r>
          </a:p>
          <a:p>
            <a:r>
              <a:rPr lang="en-US" dirty="0"/>
              <a:t>Interested in teaching methodologies and learning content recommendation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8CB5F-4FB6-1240-8137-03AC6DB2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374" y="1816124"/>
            <a:ext cx="3060700" cy="3378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55E384-A728-944B-8773-879981D3EBC2}"/>
              </a:ext>
            </a:extLst>
          </p:cNvPr>
          <p:cNvGrpSpPr/>
          <p:nvPr/>
        </p:nvGrpSpPr>
        <p:grpSpPr>
          <a:xfrm>
            <a:off x="6028436" y="0"/>
            <a:ext cx="2246604" cy="1166164"/>
            <a:chOff x="5346048" y="375730"/>
            <a:chExt cx="2246604" cy="116616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5081BE7-F27C-4C46-8696-90AB350C9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3612" y="780371"/>
              <a:ext cx="2179040" cy="720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056705-994B-3946-88B3-A2346388C4AD}"/>
                </a:ext>
              </a:extLst>
            </p:cNvPr>
            <p:cNvSpPr txBox="1"/>
            <p:nvPr/>
          </p:nvSpPr>
          <p:spPr>
            <a:xfrm rot="20590304">
              <a:off x="5346048" y="375730"/>
              <a:ext cx="1444293" cy="116616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6504" b="1" dirty="0">
                  <a:latin typeface="Apple Chancery" charset="0"/>
                  <a:ea typeface="Apple Chancery" charset="0"/>
                  <a:cs typeface="Apple Chancery" charset="0"/>
                </a:rPr>
                <a:t>Dan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88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5223-4E64-9746-8AB1-35359F62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Non-Programmers about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940A-6B20-434C-ADE4-3C5B993F6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7093"/>
            <a:ext cx="10515600" cy="9498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Hands-on activities for Optum product managers</a:t>
            </a:r>
          </a:p>
          <a:p>
            <a:r>
              <a:rPr lang="en-US" dirty="0"/>
              <a:t>Designed to get everyone comfortable with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B3AA6-304C-7541-ACC4-64B585A7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1691"/>
            <a:ext cx="10515600" cy="31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748" y="-48234"/>
            <a:ext cx="9875520" cy="1143000"/>
          </a:xfrm>
        </p:spPr>
        <p:txBody>
          <a:bodyPr/>
          <a:lstStyle/>
          <a:p>
            <a:r>
              <a:rPr lang="en-US" dirty="0"/>
              <a:t>AI Racing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3" y="2317350"/>
            <a:ext cx="2761798" cy="1553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3" y="329520"/>
            <a:ext cx="3184386" cy="1791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66" y="987958"/>
            <a:ext cx="4030804" cy="2265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25" y="329520"/>
            <a:ext cx="3390103" cy="1906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00" y="3607687"/>
            <a:ext cx="3985134" cy="2241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43" y="2496245"/>
            <a:ext cx="2708467" cy="3611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3" y="4115648"/>
            <a:ext cx="1884590" cy="2512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6E7C-2AF1-9345-8517-D37B1B8340C2}"/>
              </a:ext>
            </a:extLst>
          </p:cNvPr>
          <p:cNvSpPr txBox="1"/>
          <p:nvPr/>
        </p:nvSpPr>
        <p:spPr>
          <a:xfrm>
            <a:off x="4282782" y="239523"/>
            <a:ext cx="3385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Teaching AI at Optum</a:t>
            </a:r>
          </a:p>
        </p:txBody>
      </p:sp>
    </p:spTree>
    <p:extLst>
      <p:ext uri="{BB962C8B-B14F-4D97-AF65-F5344CB8AC3E}">
        <p14:creationId xmlns:p14="http://schemas.microsoft.com/office/powerpoint/2010/main" val="24035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DB2A-BA50-EE41-A90E-180D5081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CoderDojo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B7780-AB1C-C24C-AD71-6C4163C7A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20943"/>
            <a:ext cx="10515600" cy="4994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CoderDojo.org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93934-ECE6-9245-9418-AE1CB72D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37" y="2007263"/>
            <a:ext cx="9299306" cy="35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50A3-CCDE-9042-B217-E185EC27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CoderDojo in Minnesota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F931B-A13B-2041-8BEE-CA2AF0C7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63" y="3858180"/>
            <a:ext cx="2879677" cy="252897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Southwest (Uptown)</a:t>
            </a:r>
          </a:p>
          <a:p>
            <a:r>
              <a:rPr lang="en-US" sz="2400" dirty="0"/>
              <a:t>North Metro</a:t>
            </a:r>
          </a:p>
          <a:p>
            <a:r>
              <a:rPr lang="en-US" sz="2400" dirty="0"/>
              <a:t>St. Paul (3)</a:t>
            </a:r>
          </a:p>
          <a:p>
            <a:r>
              <a:rPr lang="en-US" sz="2400" dirty="0"/>
              <a:t>Northfield</a:t>
            </a:r>
          </a:p>
          <a:p>
            <a:r>
              <a:rPr lang="en-US" sz="2400" dirty="0"/>
              <a:t>Rochester</a:t>
            </a:r>
          </a:p>
          <a:p>
            <a:r>
              <a:rPr lang="en-US" sz="2400" dirty="0"/>
              <a:t>Worthington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5AB6C-7BDE-D545-9111-0B912F85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988"/>
            <a:ext cx="8005549" cy="1490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EBEC3-BF16-F644-ABF1-4952DDD3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66" y="3567118"/>
            <a:ext cx="4898732" cy="1264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8243F1-9DAC-BA4F-B0B6-944B147B4C22}"/>
              </a:ext>
            </a:extLst>
          </p:cNvPr>
          <p:cNvSpPr txBox="1"/>
          <p:nvPr/>
        </p:nvSpPr>
        <p:spPr>
          <a:xfrm>
            <a:off x="3712191" y="5115174"/>
            <a:ext cx="59685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 mentor for every 3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Project based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Encourage students to work in groups</a:t>
            </a:r>
          </a:p>
        </p:txBody>
      </p:sp>
    </p:spTree>
    <p:extLst>
      <p:ext uri="{BB962C8B-B14F-4D97-AF65-F5344CB8AC3E}">
        <p14:creationId xmlns:p14="http://schemas.microsoft.com/office/powerpoint/2010/main" val="59326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E88F-DD9B-0C46-9B13-40FCA785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CoderDojo 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1F4D-879E-954B-9797-E93129BFF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100 events</a:t>
            </a:r>
          </a:p>
          <a:p>
            <a:r>
              <a:rPr lang="en-US" dirty="0"/>
              <a:t>Groups for</a:t>
            </a:r>
          </a:p>
          <a:p>
            <a:pPr lvl="1"/>
            <a:r>
              <a:rPr lang="en-US" dirty="0"/>
              <a:t>Scratch</a:t>
            </a:r>
          </a:p>
          <a:p>
            <a:pPr lvl="1"/>
            <a:r>
              <a:rPr lang="en-US" dirty="0"/>
              <a:t>Arduino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Unity Game Engine</a:t>
            </a:r>
          </a:p>
          <a:p>
            <a:pPr lvl="1"/>
            <a:r>
              <a:rPr lang="en-US" dirty="0"/>
              <a:t>App Inventor (mobile apps)</a:t>
            </a:r>
          </a:p>
          <a:p>
            <a:pPr lvl="1"/>
            <a:r>
              <a:rPr lang="en-US" dirty="0"/>
              <a:t>Robots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3A8D9-0DFA-3842-A3B6-B114154CBE68}"/>
              </a:ext>
            </a:extLst>
          </p:cNvPr>
          <p:cNvSpPr txBox="1"/>
          <p:nvPr/>
        </p:nvSpPr>
        <p:spPr>
          <a:xfrm>
            <a:off x="3903260" y="5807631"/>
            <a:ext cx="662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Sign up window for non-volunteers is often around 10 minutes</a:t>
            </a:r>
          </a:p>
        </p:txBody>
      </p:sp>
    </p:spTree>
    <p:extLst>
      <p:ext uri="{BB962C8B-B14F-4D97-AF65-F5344CB8AC3E}">
        <p14:creationId xmlns:p14="http://schemas.microsoft.com/office/powerpoint/2010/main" val="295026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1380</Words>
  <Application>Microsoft Macintosh PowerPoint</Application>
  <PresentationFormat>Widescreen</PresentationFormat>
  <Paragraphs>245</Paragraphs>
  <Slides>34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Apple Chancery</vt:lpstr>
      <vt:lpstr>Arial</vt:lpstr>
      <vt:lpstr>Arial Narrow</vt:lpstr>
      <vt:lpstr>Calibri</vt:lpstr>
      <vt:lpstr>Calibri Light</vt:lpstr>
      <vt:lpstr>Symbol</vt:lpstr>
      <vt:lpstr>Office Theme</vt:lpstr>
      <vt:lpstr>1_Office Theme</vt:lpstr>
      <vt:lpstr>2_Office Theme</vt:lpstr>
      <vt:lpstr>PowerPoint Presentation</vt:lpstr>
      <vt:lpstr>Teaching Computer Science with Low-Cost Robots </vt:lpstr>
      <vt:lpstr>Key Questions</vt:lpstr>
      <vt:lpstr>Hello, my name is</vt:lpstr>
      <vt:lpstr>Teaching Non-Programmers about AI</vt:lpstr>
      <vt:lpstr>AI Racing </vt:lpstr>
      <vt:lpstr>About CoderDojo</vt:lpstr>
      <vt:lpstr>About CoderDojo in Minnesota</vt:lpstr>
      <vt:lpstr>CoderDojo TC</vt:lpstr>
      <vt:lpstr>Many options</vt:lpstr>
      <vt:lpstr>Donkey Car</vt:lpstr>
      <vt:lpstr>CoderDojo Robots – Open Source</vt:lpstr>
      <vt:lpstr>$25 Robot Platform for Teaching Programming</vt:lpstr>
      <vt:lpstr>FaceBot - $40 with 64x128 OLED Screen</vt:lpstr>
      <vt:lpstr>Artificial Intelligence</vt:lpstr>
      <vt:lpstr>Google’s Teachable Machine</vt:lpstr>
      <vt:lpstr>Backstory on the DonkeyCar Movement</vt:lpstr>
      <vt:lpstr>Amazon November 2018 Announcement</vt:lpstr>
      <vt:lpstr>Amazon Deep Racer</vt:lpstr>
      <vt:lpstr>AI Racing League</vt:lpstr>
      <vt:lpstr>AI Racing League Launch Event, August 6</vt:lpstr>
      <vt:lpstr>August 2019</vt:lpstr>
      <vt:lpstr>AI Racing League Scope and Partners</vt:lpstr>
      <vt:lpstr>Donkey Car</vt:lpstr>
      <vt:lpstr>AI Racing League Curriculum</vt:lpstr>
      <vt:lpstr>AI Racing League Launch Event, Concept Cards</vt:lpstr>
      <vt:lpstr>AI Racing League Launch Event, Feedback</vt:lpstr>
      <vt:lpstr>DIY Robotics Builds Community</vt:lpstr>
      <vt:lpstr>Community Building</vt:lpstr>
      <vt:lpstr>Concept Cards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14</cp:revision>
  <dcterms:created xsi:type="dcterms:W3CDTF">2019-12-02T13:54:13Z</dcterms:created>
  <dcterms:modified xsi:type="dcterms:W3CDTF">2019-12-03T20:11:30Z</dcterms:modified>
</cp:coreProperties>
</file>